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9"/>
  </p:notesMasterIdLst>
  <p:sldIdLst>
    <p:sldId id="256" r:id="rId2"/>
    <p:sldId id="275" r:id="rId3"/>
    <p:sldId id="257" r:id="rId4"/>
    <p:sldId id="259" r:id="rId5"/>
    <p:sldId id="276" r:id="rId6"/>
    <p:sldId id="261" r:id="rId7"/>
    <p:sldId id="258" r:id="rId8"/>
    <p:sldId id="277" r:id="rId9"/>
    <p:sldId id="278" r:id="rId10"/>
    <p:sldId id="280" r:id="rId11"/>
    <p:sldId id="283" r:id="rId12"/>
    <p:sldId id="281" r:id="rId13"/>
    <p:sldId id="285" r:id="rId14"/>
    <p:sldId id="282" r:id="rId15"/>
    <p:sldId id="284" r:id="rId16"/>
    <p:sldId id="266" r:id="rId17"/>
    <p:sldId id="279" r:id="rId18"/>
    <p:sldId id="260" r:id="rId19"/>
    <p:sldId id="262" r:id="rId20"/>
    <p:sldId id="263" r:id="rId21"/>
    <p:sldId id="264" r:id="rId22"/>
    <p:sldId id="265" r:id="rId23"/>
    <p:sldId id="267" r:id="rId24"/>
    <p:sldId id="268" r:id="rId25"/>
    <p:sldId id="269" r:id="rId26"/>
    <p:sldId id="270" r:id="rId27"/>
    <p:sldId id="274" r:id="rId28"/>
  </p:sldIdLst>
  <p:sldSz cx="9144000" cy="5143500" type="screen16x9"/>
  <p:notesSz cx="6858000" cy="9144000"/>
  <p:embeddedFontLst>
    <p:embeddedFont>
      <p:font typeface="Oswald" pitchFamily="2" charset="77"/>
      <p:regular r:id="rId30"/>
      <p:bold r:id="rId31"/>
    </p:embeddedFont>
    <p:embeddedFont>
      <p:font typeface="Roboto" panose="02000000000000000000" pitchFamily="2" charset="0"/>
      <p:regular r:id="rId32"/>
      <p:bold r:id="rId33"/>
      <p:italic r:id="rId34"/>
      <p:boldItalic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B59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782"/>
    <p:restoredTop sz="78738"/>
  </p:normalViewPr>
  <p:slideViewPr>
    <p:cSldViewPr snapToGrid="0">
      <p:cViewPr varScale="1">
        <p:scale>
          <a:sx n="116" d="100"/>
          <a:sy n="116" d="100"/>
        </p:scale>
        <p:origin x="192" y="432"/>
      </p:cViewPr>
      <p:guideLst>
        <p:guide orient="horz" pos="1620"/>
        <p:guide pos="2880"/>
      </p:guideLst>
    </p:cSldViewPr>
  </p:slideViewPr>
  <p:notesTextViewPr>
    <p:cViewPr>
      <p:scale>
        <a:sx n="155" d="100"/>
        <a:sy n="15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anh-thutran/Desktop/Shipments_Daten_SCa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200" dirty="0" err="1">
                <a:solidFill>
                  <a:schemeClr val="bg2"/>
                </a:solidFill>
              </a:rPr>
              <a:t>Prozentualer</a:t>
            </a:r>
            <a:r>
              <a:rPr lang="en-US" sz="1200" dirty="0">
                <a:solidFill>
                  <a:schemeClr val="bg2"/>
                </a:solidFill>
              </a:rPr>
              <a:t> Absoluter </a:t>
            </a:r>
            <a:r>
              <a:rPr lang="en-US" sz="1200" dirty="0" err="1">
                <a:solidFill>
                  <a:schemeClr val="bg2"/>
                </a:solidFill>
              </a:rPr>
              <a:t>Umsatz</a:t>
            </a:r>
            <a:r>
              <a:rPr lang="en-US" sz="1200" dirty="0">
                <a:solidFill>
                  <a:schemeClr val="bg2"/>
                </a:solidFill>
              </a:rPr>
              <a:t> </a:t>
            </a:r>
          </a:p>
          <a:p>
            <a:pPr>
              <a:defRPr sz="1200"/>
            </a:pPr>
            <a:r>
              <a:rPr lang="en-US" sz="1000" dirty="0">
                <a:solidFill>
                  <a:schemeClr val="bg2"/>
                </a:solidFill>
              </a:rPr>
              <a:t>(Länder ab 1%)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Tabelle4!$Q$4</c:f>
              <c:strCache>
                <c:ptCount val="1"/>
                <c:pt idx="0">
                  <c:v>Summe von total_revenue</c:v>
                </c:pt>
              </c:strCache>
            </c:strRef>
          </c:tx>
          <c:dPt>
            <c:idx val="0"/>
            <c:bubble3D val="0"/>
            <c:spPr>
              <a:solidFill>
                <a:srgbClr val="92D050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45BB-0147-A852-B1E568CCAF80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45BB-0147-A852-B1E568CCAF80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45BB-0147-A852-B1E568CCAF80}"/>
              </c:ext>
            </c:extLst>
          </c:dPt>
          <c:dPt>
            <c:idx val="3"/>
            <c:bubble3D val="0"/>
            <c:spPr>
              <a:solidFill>
                <a:srgbClr val="FFC000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45BB-0147-A852-B1E568CCAF80}"/>
              </c:ext>
            </c:extLst>
          </c:dPt>
          <c:dPt>
            <c:idx val="4"/>
            <c:bubble3D val="0"/>
            <c:spPr>
              <a:solidFill>
                <a:srgbClr val="3B5998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9-45BB-0147-A852-B1E568CCAF80}"/>
              </c:ext>
            </c:extLst>
          </c:dPt>
          <c:dPt>
            <c:idx val="5"/>
            <c:bubble3D val="0"/>
            <c:spPr>
              <a:solidFill>
                <a:schemeClr val="bg1">
                  <a:lumMod val="65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B-45BB-0147-A852-B1E568CCAF80}"/>
              </c:ext>
            </c:extLst>
          </c:dPt>
          <c:dPt>
            <c:idx val="6"/>
            <c:bubble3D val="0"/>
            <c:spPr>
              <a:solidFill>
                <a:srgbClr val="0070C0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D-45BB-0147-A852-B1E568CCAF80}"/>
              </c:ext>
            </c:extLst>
          </c:dPt>
          <c:dPt>
            <c:idx val="7"/>
            <c:bubble3D val="0"/>
            <c:spPr>
              <a:solidFill>
                <a:schemeClr val="accent2">
                  <a:lumMod val="60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F-45BB-0147-A852-B1E568CCAF80}"/>
              </c:ext>
            </c:extLst>
          </c:dPt>
          <c:dPt>
            <c:idx val="8"/>
            <c:bubble3D val="0"/>
            <c:spPr>
              <a:solidFill>
                <a:srgbClr val="00B0F0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1-45BB-0147-A852-B1E568CCAF80}"/>
              </c:ext>
            </c:extLst>
          </c:dPt>
          <c:dLbls>
            <c:dLbl>
              <c:idx val="7"/>
              <c:layout>
                <c:manualLayout>
                  <c:x val="8.449302253059952E-3"/>
                  <c:y val="6.9136054227387389E-2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F-45BB-0147-A852-B1E568CCAF80}"/>
                </c:ext>
              </c:extLst>
            </c:dLbl>
            <c:dLbl>
              <c:idx val="8"/>
              <c:layout>
                <c:manualLayout>
                  <c:x val="7.7429172838543699E-3"/>
                  <c:y val="0.11637718820208147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45BB-0147-A852-B1E568CCAF80}"/>
                </c:ext>
              </c:extLst>
            </c:dLbl>
            <c:spPr>
              <a:solidFill>
                <a:schemeClr val="bg2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Tabelle4!$P$5:$P$13</c:f>
              <c:strCache>
                <c:ptCount val="9"/>
                <c:pt idx="0">
                  <c:v>RS</c:v>
                </c:pt>
                <c:pt idx="1">
                  <c:v>PL</c:v>
                </c:pt>
                <c:pt idx="2">
                  <c:v>NL</c:v>
                </c:pt>
                <c:pt idx="3">
                  <c:v>IT</c:v>
                </c:pt>
                <c:pt idx="4">
                  <c:v>HU</c:v>
                </c:pt>
                <c:pt idx="5">
                  <c:v>FR</c:v>
                </c:pt>
                <c:pt idx="6">
                  <c:v>DE</c:v>
                </c:pt>
                <c:pt idx="7">
                  <c:v>CZ</c:v>
                </c:pt>
                <c:pt idx="8">
                  <c:v>AT</c:v>
                </c:pt>
              </c:strCache>
            </c:strRef>
          </c:cat>
          <c:val>
            <c:numRef>
              <c:f>Tabelle4!$Q$5:$Q$13</c:f>
              <c:numCache>
                <c:formatCode>_-* #,##0.00\ [$€-407]_-;\-* #,##0.00\ [$€-407]_-;_-* "-"??\ [$€-407]_-;_-@_-</c:formatCode>
                <c:ptCount val="9"/>
                <c:pt idx="0">
                  <c:v>4312736</c:v>
                </c:pt>
                <c:pt idx="1">
                  <c:v>3212528</c:v>
                </c:pt>
                <c:pt idx="2">
                  <c:v>683335</c:v>
                </c:pt>
                <c:pt idx="3">
                  <c:v>3189030</c:v>
                </c:pt>
                <c:pt idx="4">
                  <c:v>786060</c:v>
                </c:pt>
                <c:pt idx="5">
                  <c:v>1354755</c:v>
                </c:pt>
                <c:pt idx="6">
                  <c:v>49524020</c:v>
                </c:pt>
                <c:pt idx="7">
                  <c:v>1267735</c:v>
                </c:pt>
                <c:pt idx="8">
                  <c:v>676950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2-45BB-0147-A852-B1E568CCAF80}"/>
            </c:ext>
          </c:extLst>
        </c:ser>
        <c:ser>
          <c:idx val="1"/>
          <c:order val="1"/>
          <c:tx>
            <c:strRef>
              <c:f>Tabelle4!$R$4</c:f>
              <c:strCache>
                <c:ptCount val="1"/>
                <c:pt idx="0">
                  <c:v>in %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4-45BB-0147-A852-B1E568CCAF80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6-45BB-0147-A852-B1E568CCAF80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8-45BB-0147-A852-B1E568CCAF80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A-45BB-0147-A852-B1E568CCAF80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C-45BB-0147-A852-B1E568CCAF80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E-45BB-0147-A852-B1E568CCAF80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20-45BB-0147-A852-B1E568CCAF80}"/>
              </c:ext>
            </c:extLst>
          </c:dPt>
          <c:dPt>
            <c:idx val="7"/>
            <c:bubble3D val="0"/>
            <c:spPr>
              <a:solidFill>
                <a:schemeClr val="accent2">
                  <a:lumMod val="60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22-45BB-0147-A852-B1E568CCAF80}"/>
              </c:ext>
            </c:extLst>
          </c:dPt>
          <c:dPt>
            <c:idx val="8"/>
            <c:bubble3D val="0"/>
            <c:spPr>
              <a:solidFill>
                <a:schemeClr val="accent3">
                  <a:lumMod val="60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24-45BB-0147-A852-B1E568CCAF80}"/>
              </c:ext>
            </c:extLst>
          </c:dPt>
          <c:dLbls>
            <c:spPr>
              <a:pattFill prst="pct75">
                <a:fgClr>
                  <a:schemeClr val="dk1">
                    <a:lumMod val="75000"/>
                    <a:lumOff val="25000"/>
                  </a:schemeClr>
                </a:fgClr>
                <a:bgClr>
                  <a:schemeClr val="dk1">
                    <a:lumMod val="65000"/>
                    <a:lumOff val="35000"/>
                  </a:scheme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Tabelle4!$P$5:$P$13</c:f>
              <c:strCache>
                <c:ptCount val="9"/>
                <c:pt idx="0">
                  <c:v>RS</c:v>
                </c:pt>
                <c:pt idx="1">
                  <c:v>PL</c:v>
                </c:pt>
                <c:pt idx="2">
                  <c:v>NL</c:v>
                </c:pt>
                <c:pt idx="3">
                  <c:v>IT</c:v>
                </c:pt>
                <c:pt idx="4">
                  <c:v>HU</c:v>
                </c:pt>
                <c:pt idx="5">
                  <c:v>FR</c:v>
                </c:pt>
                <c:pt idx="6">
                  <c:v>DE</c:v>
                </c:pt>
                <c:pt idx="7">
                  <c:v>CZ</c:v>
                </c:pt>
                <c:pt idx="8">
                  <c:v>AT</c:v>
                </c:pt>
              </c:strCache>
            </c:strRef>
          </c:cat>
          <c:val>
            <c:numRef>
              <c:f>Tabelle4!$R$5:$R$13</c:f>
              <c:numCache>
                <c:formatCode>0.00%</c:formatCode>
                <c:ptCount val="9"/>
                <c:pt idx="0">
                  <c:v>6.416988905875104E-2</c:v>
                </c:pt>
                <c:pt idx="1">
                  <c:v>4.7799718173830101E-2</c:v>
                </c:pt>
                <c:pt idx="2">
                  <c:v>1.0167450810798907E-2</c:v>
                </c:pt>
                <c:pt idx="3">
                  <c:v>4.7450087671730617E-2</c:v>
                </c:pt>
                <c:pt idx="4">
                  <c:v>1.1695912523632756E-2</c:v>
                </c:pt>
                <c:pt idx="5">
                  <c:v>2.015761642998511E-2</c:v>
                </c:pt>
                <c:pt idx="6">
                  <c:v>0.73687581830730364</c:v>
                </c:pt>
                <c:pt idx="7">
                  <c:v>1.8862831925231627E-2</c:v>
                </c:pt>
                <c:pt idx="8">
                  <c:v>1.0072447374084923E-2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25-45BB-0147-A852-B1E568CCAF80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encycolorpedia.com/3b5998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b9d7749dc5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b9d7749dc5_0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de-DE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Farbcode</a:t>
            </a:r>
            <a:r>
              <a:rPr lang="de-DE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HEX #3b5998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de-DE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de-DE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Inhalt:</a:t>
            </a:r>
          </a:p>
          <a:p>
            <a:pPr>
              <a:buFont typeface="+mj-lt"/>
              <a:buAutoNum type="arabicPeriod"/>
            </a:pPr>
            <a:r>
              <a:rPr lang="de-DE" b="1" dirty="0"/>
              <a:t>Team</a:t>
            </a:r>
          </a:p>
          <a:p>
            <a:pPr>
              <a:buFont typeface="+mj-lt"/>
              <a:buAutoNum type="arabicPeriod"/>
            </a:pPr>
            <a:r>
              <a:rPr lang="de-DE" b="1" dirty="0"/>
              <a:t>Visuelle Exploration und Datenbereinigung</a:t>
            </a:r>
          </a:p>
          <a:p>
            <a:pPr>
              <a:buFont typeface="+mj-lt"/>
              <a:buAutoNum type="arabicPeriod"/>
            </a:pPr>
            <a:r>
              <a:rPr lang="de-DE" b="1" dirty="0"/>
              <a:t>Kennzahlen und Reporting</a:t>
            </a:r>
          </a:p>
          <a:p>
            <a:pPr lvl="1">
              <a:buFont typeface="+mj-lt"/>
              <a:buAutoNum type="arabicPeriod"/>
            </a:pPr>
            <a:r>
              <a:rPr lang="de-DE" dirty="0"/>
              <a:t>Fulfillment-</a:t>
            </a:r>
            <a:r>
              <a:rPr lang="de-DE" dirty="0" err="1"/>
              <a:t>Strategy</a:t>
            </a:r>
            <a:r>
              <a:rPr lang="de-DE" dirty="0"/>
              <a:t> und Business Model</a:t>
            </a:r>
          </a:p>
          <a:p>
            <a:pPr lvl="1">
              <a:buFont typeface="+mj-lt"/>
              <a:buAutoNum type="arabicPeriod"/>
            </a:pPr>
            <a:r>
              <a:rPr lang="de-DE" dirty="0"/>
              <a:t>Marge, Kosten und Umsatz</a:t>
            </a:r>
            <a:endParaRPr lang="de-DE" b="1" dirty="0"/>
          </a:p>
          <a:p>
            <a:pPr>
              <a:buFont typeface="+mj-lt"/>
              <a:buAutoNum type="arabicPeriod"/>
            </a:pPr>
            <a:r>
              <a:rPr lang="de-DE" b="1" dirty="0"/>
              <a:t>Deskriptive Statistik</a:t>
            </a:r>
          </a:p>
          <a:p>
            <a:pPr lvl="1">
              <a:buFont typeface="+mj-lt"/>
              <a:buAutoNum type="arabicPeriod"/>
            </a:pPr>
            <a:r>
              <a:rPr lang="de-DE" dirty="0"/>
              <a:t>Zeitreihenanalyse Vorgehen</a:t>
            </a:r>
          </a:p>
          <a:p>
            <a:pPr lvl="1">
              <a:buFont typeface="+mj-lt"/>
              <a:buAutoNum type="arabicPeriod"/>
            </a:pPr>
            <a:r>
              <a:rPr lang="de-DE" dirty="0"/>
              <a:t>Identifizierte Muster - </a:t>
            </a:r>
            <a:r>
              <a:rPr lang="de-DE" dirty="0" err="1"/>
              <a:t>Saisonalitäten</a:t>
            </a:r>
            <a:r>
              <a:rPr lang="de-DE" dirty="0"/>
              <a:t> und Trends</a:t>
            </a:r>
          </a:p>
          <a:p>
            <a:pPr>
              <a:buFont typeface="+mj-lt"/>
              <a:buAutoNum type="arabicPeriod"/>
            </a:pPr>
            <a:r>
              <a:rPr lang="de-DE" b="1" dirty="0"/>
              <a:t>Korrelation und Regression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b9d7749dc5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b9d7749dc5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67788A"/>
              </a:solidFill>
              <a:highlight>
                <a:srgbClr val="FF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5411989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b9d7749dc5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b9d7749dc5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67788A"/>
              </a:solidFill>
              <a:highlight>
                <a:srgbClr val="FF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1029537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b9d7749dc5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b9d7749dc5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67788A"/>
              </a:solidFill>
              <a:highlight>
                <a:srgbClr val="FF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3768471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b9d7749dc5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b9d7749dc5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67788A"/>
              </a:solidFill>
              <a:highlight>
                <a:srgbClr val="FF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8066842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b9d7749dc5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b9d7749dc5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67788A"/>
              </a:solidFill>
              <a:highlight>
                <a:srgbClr val="FF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6462928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b9d7749dc5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b9d7749dc5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67788A"/>
              </a:solidFill>
              <a:highlight>
                <a:srgbClr val="FF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6308469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b9a23ad0d3_1_4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b9a23ad0d3_1_4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b9a23ad0d3_1_4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b9a23ad0d3_1_4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459273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b9a23ad0d3_1_2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b9a23ad0d3_1_2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b9a23ad0d3_1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b9a23ad0d3_1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b9d7749dc5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b9d7749dc5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67788A"/>
              </a:solidFill>
              <a:highlight>
                <a:srgbClr val="FF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6458979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b59bed06e4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b59bed06e4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b9d7749dc5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b9d7749dc5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b9a23ad0d3_1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b9a23ad0d3_1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b59bed06e4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b59bed06e4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b9d7749dc5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b9d7749dc5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b9d7749dc5_4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b9d7749dc5_4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b9d7749dc5_4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b9d7749dc5_4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b9a23ad0d3_1_3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b9a23ad0d3_1_3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vllt ein paar Grafiken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b9d7749dc5_0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b9d7749dc5_0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Font typeface="+mj-lt"/>
              <a:buAutoNum type="arabicPeriod"/>
            </a:pPr>
            <a:r>
              <a:rPr lang="de-DE" sz="800" b="1" dirty="0"/>
              <a:t>Team</a:t>
            </a:r>
          </a:p>
          <a:p>
            <a:pPr>
              <a:buFont typeface="+mj-lt"/>
              <a:buAutoNum type="arabicPeriod"/>
            </a:pPr>
            <a:r>
              <a:rPr lang="de-DE" sz="800" b="1" dirty="0"/>
              <a:t>Visuelle Exploration und Datenbereinigung</a:t>
            </a:r>
          </a:p>
          <a:p>
            <a:pPr>
              <a:buFont typeface="+mj-lt"/>
              <a:buAutoNum type="arabicPeriod"/>
            </a:pPr>
            <a:r>
              <a:rPr lang="de-DE" sz="800" b="1" dirty="0"/>
              <a:t>Kennzahlen und Reporting</a:t>
            </a:r>
          </a:p>
          <a:p>
            <a:pPr lvl="1">
              <a:buFont typeface="+mj-lt"/>
              <a:buAutoNum type="arabicPeriod"/>
            </a:pPr>
            <a:r>
              <a:rPr lang="de-DE" sz="800" dirty="0"/>
              <a:t>Fulfillment-</a:t>
            </a:r>
            <a:r>
              <a:rPr lang="de-DE" sz="800" dirty="0" err="1"/>
              <a:t>Strategy</a:t>
            </a:r>
            <a:r>
              <a:rPr lang="de-DE" sz="800" dirty="0"/>
              <a:t> und Business Model</a:t>
            </a:r>
          </a:p>
          <a:p>
            <a:pPr lvl="1">
              <a:buFont typeface="+mj-lt"/>
              <a:buAutoNum type="arabicPeriod"/>
            </a:pPr>
            <a:r>
              <a:rPr lang="de-DE" sz="800" dirty="0"/>
              <a:t>Marge, Kosten und Umsatz</a:t>
            </a:r>
            <a:endParaRPr lang="de-DE" sz="800" b="1" dirty="0"/>
          </a:p>
          <a:p>
            <a:pPr>
              <a:buFont typeface="+mj-lt"/>
              <a:buAutoNum type="arabicPeriod"/>
            </a:pPr>
            <a:r>
              <a:rPr lang="de-DE" sz="800" b="1" dirty="0"/>
              <a:t>Deskriptive Statistik</a:t>
            </a:r>
          </a:p>
          <a:p>
            <a:pPr lvl="1">
              <a:buFont typeface="+mj-lt"/>
              <a:buAutoNum type="arabicPeriod"/>
            </a:pPr>
            <a:r>
              <a:rPr lang="de-DE" sz="800" dirty="0"/>
              <a:t>Zeitreihenanalyse Vorgehen</a:t>
            </a:r>
          </a:p>
          <a:p>
            <a:pPr lvl="1">
              <a:buFont typeface="+mj-lt"/>
              <a:buAutoNum type="arabicPeriod"/>
            </a:pPr>
            <a:r>
              <a:rPr lang="de-DE" sz="800" dirty="0"/>
              <a:t>Identifizierte Muster - </a:t>
            </a:r>
            <a:r>
              <a:rPr lang="de-DE" sz="800" dirty="0" err="1"/>
              <a:t>Saisonalitäten</a:t>
            </a:r>
            <a:r>
              <a:rPr lang="de-DE" sz="800" dirty="0"/>
              <a:t> und Trends</a:t>
            </a:r>
          </a:p>
          <a:p>
            <a:pPr>
              <a:buFont typeface="+mj-lt"/>
              <a:buAutoNum type="arabicPeriod"/>
            </a:pPr>
            <a:r>
              <a:rPr lang="de-DE" sz="800" b="1" dirty="0"/>
              <a:t>Korrelation und Regression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b9a23ad0d3_1_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b9a23ad0d3_1_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Wir fokussieren uns 4 bestimmte Probleme in SCA</a:t>
            </a: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b9d7749dc5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b9d7749dc5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de-DE" sz="1200" dirty="0">
                <a:highlight>
                  <a:srgbClr val="FFFFFF"/>
                </a:highlight>
              </a:rPr>
              <a:t>#TODO</a:t>
            </a:r>
          </a:p>
          <a:p>
            <a:r>
              <a:rPr lang="de-DE" sz="1200" dirty="0">
                <a:highlight>
                  <a:srgbClr val="FFFFFF"/>
                </a:highlight>
              </a:rPr>
              <a:t>- Balken schmaler machen</a:t>
            </a:r>
          </a:p>
          <a:p>
            <a:r>
              <a:rPr lang="de-DE" sz="1200" dirty="0">
                <a:highlight>
                  <a:srgbClr val="FFFFFF"/>
                </a:highlight>
              </a:rPr>
              <a:t>- Besser </a:t>
            </a:r>
            <a:r>
              <a:rPr lang="de-DE" sz="1200" dirty="0" err="1">
                <a:highlight>
                  <a:srgbClr val="FFFFFF"/>
                </a:highlight>
              </a:rPr>
              <a:t>farben</a:t>
            </a:r>
            <a:r>
              <a:rPr lang="de-DE" sz="1200" dirty="0">
                <a:highlight>
                  <a:srgbClr val="FFFFFF"/>
                </a:highlight>
              </a:rPr>
              <a:t>: </a:t>
            </a:r>
            <a:r>
              <a:rPr lang="de-DE" sz="1200" dirty="0">
                <a:highlight>
                  <a:srgbClr val="FFFFFF"/>
                </a:highlight>
                <a:hlinkClick r:id="rId3"/>
              </a:rPr>
              <a:t>https://encycolorpedia.com/3b5998</a:t>
            </a:r>
            <a:endParaRPr lang="de-DE" sz="1200" dirty="0">
              <a:highlight>
                <a:srgbClr val="FFFFFF"/>
              </a:highlight>
            </a:endParaRPr>
          </a:p>
          <a:p>
            <a:endParaRPr lang="de-DE" sz="1200" dirty="0">
              <a:highlight>
                <a:srgbClr val="FFFFFF"/>
              </a:highlight>
            </a:endParaRPr>
          </a:p>
          <a:p>
            <a:r>
              <a:rPr lang="de-DE" sz="1200" dirty="0">
                <a:highlight>
                  <a:srgbClr val="FFFFFF"/>
                </a:highlight>
              </a:rPr>
              <a:t>#TODO Zweites Kreisdiagramm von allen</a:t>
            </a:r>
          </a:p>
          <a:p>
            <a:r>
              <a:rPr lang="de-DE" sz="1200" dirty="0">
                <a:highlight>
                  <a:srgbClr val="FFFFFF"/>
                </a:highlight>
              </a:rPr>
              <a:t>Länder + Marge</a:t>
            </a:r>
          </a:p>
          <a:p>
            <a:endParaRPr lang="de-DE" sz="1200" dirty="0">
              <a:highlight>
                <a:srgbClr val="FFFFFF"/>
              </a:highligh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highlight>
                  <a:srgbClr val="FFFFFF"/>
                </a:highlight>
              </a:rPr>
              <a:t>Andere Farbe: 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>
                <a:highlight>
                  <a:srgbClr val="FFFFFF"/>
                </a:highlight>
              </a:rPr>
              <a:t>Grün: #56953e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>
                <a:highlight>
                  <a:srgbClr val="FFFFFF"/>
                </a:highlight>
              </a:rPr>
              <a:t>Rot: #990000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>
                <a:highlight>
                  <a:srgbClr val="FFFFFF"/>
                </a:highlight>
              </a:rPr>
              <a:t>Blau: #3b5998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67788A"/>
              </a:solidFill>
              <a:highlight>
                <a:srgbClr val="FF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589453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b9d7749dc5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b9d7749dc5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67788A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b9a23ad0d3_1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b9a23ad0d3_1_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100" dirty="0">
                <a:effectLst/>
                <a:highlight>
                  <a:srgbClr val="FFFFFF"/>
                </a:highlight>
              </a:rPr>
              <a:t>319.903 Gesamtumsatz in </a:t>
            </a:r>
            <a:r>
              <a:rPr lang="de-DE" sz="1800" b="0" i="0" u="none" strike="noStrike" cap="non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2018-01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100" dirty="0">
                <a:effectLst/>
              </a:rPr>
              <a:t>3.954.006 </a:t>
            </a:r>
            <a:r>
              <a:rPr lang="de-DE" sz="1800" dirty="0">
                <a:effectLst/>
                <a:highlight>
                  <a:srgbClr val="FFFFFF"/>
                </a:highlight>
              </a:rPr>
              <a:t>Gesamtumsatz in </a:t>
            </a:r>
            <a:r>
              <a:rPr lang="de-DE" sz="3200" b="0" i="0" u="none" strike="noStrike" cap="non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2020-12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3200" b="0" i="0" u="none" strike="noStrike" cap="non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rial"/>
                <a:cs typeface="Arial"/>
                <a:sym typeface="Arial"/>
              </a:rPr>
              <a:t>Prozent = (</a:t>
            </a:r>
            <a:r>
              <a:rPr lang="de-DE" sz="3200" dirty="0">
                <a:effectLst/>
                <a:highlight>
                  <a:srgbClr val="FFFFFF"/>
                </a:highlight>
              </a:rPr>
              <a:t>3.954.006 / 319.903) = </a:t>
            </a:r>
            <a:r>
              <a:rPr lang="de-DE" sz="3200" b="0" i="0" u="none" strike="noStrike" cap="non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rial"/>
                <a:cs typeface="Arial"/>
                <a:sym typeface="Arial"/>
              </a:rPr>
              <a:t>12,36%</a:t>
            </a:r>
            <a:br>
              <a:rPr lang="de-DE" sz="1800" dirty="0"/>
            </a:br>
            <a:br>
              <a:rPr lang="de-DE" sz="1800" dirty="0">
                <a:highlight>
                  <a:srgbClr val="FFFFFF"/>
                </a:highlight>
              </a:rPr>
            </a:br>
            <a:endParaRPr sz="1800" dirty="0">
              <a:solidFill>
                <a:srgbClr val="455F7C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b9d7749dc5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b9d7749dc5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67788A"/>
              </a:solidFill>
              <a:highlight>
                <a:srgbClr val="FF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6575129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b9d7749dc5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b9d7749dc5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67788A"/>
              </a:solidFill>
              <a:highlight>
                <a:srgbClr val="FF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2431475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Google Shape;11;p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1" name="Google Shape;71;p1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1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1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76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>
            <a:spLocks noGrp="1"/>
          </p:cNvSpPr>
          <p:nvPr>
            <p:ph type="body" idx="1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1" name="Google Shape;21;p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" name="Google Shape;26;p3"/>
          <p:cNvSpPr txBox="1">
            <a:spLocks noGrp="1"/>
          </p:cNvSpPr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4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Google Shape;30;p4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" name="Google Shape;35;p4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body" idx="1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body" idx="2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body" idx="1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8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Google Shape;52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8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" name="Google Shape;57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8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1" name="Google Shape;6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2" name="Google Shape;62;p9"/>
          <p:cNvSpPr txBox="1">
            <a:spLocks noGrp="1"/>
          </p:cNvSpPr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>
            <a:spLocks noGrp="1"/>
          </p:cNvSpPr>
          <p:nvPr>
            <p:ph type="body" idx="1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geometric">
    <p:bg>
      <p:bgPr>
        <a:noFill/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jp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source.facebook.com/projects" TargetMode="External"/><Relationship Id="rId7" Type="http://schemas.openxmlformats.org/officeDocument/2006/relationships/hyperlink" Target="https://www.cbinsights.com/research/report/future-open-source/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statista.com/statistics/270805/projected-revenue-of-open-source-software-since-2008/" TargetMode="External"/><Relationship Id="rId5" Type="http://schemas.openxmlformats.org/officeDocument/2006/relationships/hyperlink" Target="https://engineering.fb.com/2020/01/13/open-source/open-source-2019/" TargetMode="External"/><Relationship Id="rId4" Type="http://schemas.openxmlformats.org/officeDocument/2006/relationships/hyperlink" Target="https://en.wikipedia.org/wiki/PyTorch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chart" Target="../charts/char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/>
          <p:nvPr/>
        </p:nvSpPr>
        <p:spPr>
          <a:xfrm>
            <a:off x="0" y="-75"/>
            <a:ext cx="4572000" cy="51435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3"/>
          <p:cNvSpPr txBox="1"/>
          <p:nvPr/>
        </p:nvSpPr>
        <p:spPr>
          <a:xfrm>
            <a:off x="263400" y="747200"/>
            <a:ext cx="4045200" cy="2347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de-DE" sz="26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Supply Chain Analytics</a:t>
            </a:r>
            <a:endParaRPr sz="26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Case Study </a:t>
            </a:r>
            <a:r>
              <a:rPr lang="de" dirty="0" err="1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Presentation</a:t>
            </a:r>
            <a:endParaRPr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WS2021</a:t>
            </a:r>
            <a:endParaRPr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lvl="0"/>
            <a:r>
              <a:rPr lang="de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Anh-Thu Tran | Wilke Klausing  |  Toke  | Thi Minh Trang Dinh</a:t>
            </a:r>
            <a:endParaRPr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88" name="Google Shape;8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41593" y="747200"/>
            <a:ext cx="1630225" cy="163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rafik 4" descr="LKW Silhouette">
            <a:extLst>
              <a:ext uri="{FF2B5EF4-FFF2-40B4-BE49-F238E27FC236}">
                <a16:creationId xmlns:a16="http://schemas.microsoft.com/office/drawing/2014/main" id="{64F208AC-D186-B245-9191-F952E04A47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26329" y="2377425"/>
            <a:ext cx="1430163" cy="143016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8"/>
          <p:cNvSpPr txBox="1">
            <a:spLocks noGrp="1"/>
          </p:cNvSpPr>
          <p:nvPr>
            <p:ph type="title"/>
          </p:nvPr>
        </p:nvSpPr>
        <p:spPr>
          <a:xfrm>
            <a:off x="334250" y="416550"/>
            <a:ext cx="84753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 err="1">
                <a:latin typeface="Oswald"/>
                <a:ea typeface="Oswald"/>
                <a:cs typeface="Oswald"/>
                <a:sym typeface="Oswald"/>
              </a:rPr>
              <a:t>Instafreight</a:t>
            </a:r>
            <a:r>
              <a:rPr lang="de-DE" dirty="0">
                <a:latin typeface="Oswald"/>
                <a:ea typeface="Oswald"/>
                <a:cs typeface="Oswald"/>
                <a:sym typeface="Oswald"/>
              </a:rPr>
              <a:t>: Vorgegebene Prognose in Margin</a:t>
            </a:r>
            <a:endParaRPr dirty="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93" name="Google Shape;193;p18"/>
          <p:cNvSpPr txBox="1"/>
          <p:nvPr/>
        </p:nvSpPr>
        <p:spPr>
          <a:xfrm>
            <a:off x="-100" y="4866600"/>
            <a:ext cx="4137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600">
                <a:solidFill>
                  <a:srgbClr val="999999"/>
                </a:solidFill>
              </a:rPr>
              <a:t>https://engineering.fb.com/2020/01/13/open-source/open-source-2019/</a:t>
            </a:r>
            <a:endParaRPr sz="600">
              <a:solidFill>
                <a:srgbClr val="999999"/>
              </a:solidFill>
            </a:endParaRPr>
          </a:p>
        </p:txBody>
      </p:sp>
      <p:sp>
        <p:nvSpPr>
          <p:cNvPr id="16" name="Google Shape;120;p15">
            <a:extLst>
              <a:ext uri="{FF2B5EF4-FFF2-40B4-BE49-F238E27FC236}">
                <a16:creationId xmlns:a16="http://schemas.microsoft.com/office/drawing/2014/main" id="{D5CF93C9-ADD4-1E40-8F0E-452B246CC37D}"/>
              </a:ext>
            </a:extLst>
          </p:cNvPr>
          <p:cNvSpPr/>
          <p:nvPr/>
        </p:nvSpPr>
        <p:spPr>
          <a:xfrm>
            <a:off x="-100" y="0"/>
            <a:ext cx="9144000" cy="3879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7" name="Google Shape;121;p15">
            <a:extLst>
              <a:ext uri="{FF2B5EF4-FFF2-40B4-BE49-F238E27FC236}">
                <a16:creationId xmlns:a16="http://schemas.microsoft.com/office/drawing/2014/main" id="{CC05F3A0-1155-1147-B9D3-51895C9412A7}"/>
              </a:ext>
            </a:extLst>
          </p:cNvPr>
          <p:cNvSpPr/>
          <p:nvPr/>
        </p:nvSpPr>
        <p:spPr>
          <a:xfrm>
            <a:off x="5423876" y="9708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AUFGABE C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8" name="Google Shape;122;p15">
            <a:extLst>
              <a:ext uri="{FF2B5EF4-FFF2-40B4-BE49-F238E27FC236}">
                <a16:creationId xmlns:a16="http://schemas.microsoft.com/office/drawing/2014/main" id="{DEA06C0E-4595-A64C-97CC-4C8EF517ADA5}"/>
              </a:ext>
            </a:extLst>
          </p:cNvPr>
          <p:cNvSpPr/>
          <p:nvPr/>
        </p:nvSpPr>
        <p:spPr>
          <a:xfrm>
            <a:off x="311700" y="99741"/>
            <a:ext cx="1704300" cy="191100"/>
          </a:xfrm>
          <a:prstGeom prst="homePlate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algn="ctr"/>
            <a:r>
              <a:rPr lang="de" sz="1200" dirty="0">
                <a:solidFill>
                  <a:srgbClr val="FFFFFF"/>
                </a:solidFill>
                <a:latin typeface="Oswald"/>
                <a:sym typeface="Oswald"/>
              </a:rPr>
              <a:t>MOTIVATION</a:t>
            </a:r>
            <a:endParaRPr sz="1200" dirty="0">
              <a:solidFill>
                <a:srgbClr val="FFFFFF"/>
              </a:solidFill>
              <a:latin typeface="Oswald"/>
              <a:sym typeface="Oswald"/>
            </a:endParaRPr>
          </a:p>
        </p:txBody>
      </p:sp>
      <p:sp>
        <p:nvSpPr>
          <p:cNvPr id="19" name="Google Shape;123;p15">
            <a:extLst>
              <a:ext uri="{FF2B5EF4-FFF2-40B4-BE49-F238E27FC236}">
                <a16:creationId xmlns:a16="http://schemas.microsoft.com/office/drawing/2014/main" id="{BBF235C8-223F-174D-9FE3-E2C68302D8EA}"/>
              </a:ext>
            </a:extLst>
          </p:cNvPr>
          <p:cNvSpPr/>
          <p:nvPr/>
        </p:nvSpPr>
        <p:spPr>
          <a:xfrm>
            <a:off x="2015759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algn="ctr"/>
            <a:r>
              <a:rPr lang="de" sz="1200">
                <a:solidFill>
                  <a:srgbClr val="FFFFFF"/>
                </a:solidFill>
                <a:latin typeface="Oswald"/>
                <a:sym typeface="Oswald"/>
              </a:rPr>
              <a:t>AUFGABE A</a:t>
            </a:r>
            <a:endParaRPr sz="1200" dirty="0">
              <a:solidFill>
                <a:srgbClr val="FFFFFF"/>
              </a:solidFill>
              <a:latin typeface="Oswald"/>
              <a:sym typeface="Oswald"/>
            </a:endParaRPr>
          </a:p>
        </p:txBody>
      </p:sp>
      <p:sp>
        <p:nvSpPr>
          <p:cNvPr id="20" name="Google Shape;124;p15">
            <a:extLst>
              <a:ext uri="{FF2B5EF4-FFF2-40B4-BE49-F238E27FC236}">
                <a16:creationId xmlns:a16="http://schemas.microsoft.com/office/drawing/2014/main" id="{9CC1405B-0213-024E-B9EB-B565F7EC6B08}"/>
              </a:ext>
            </a:extLst>
          </p:cNvPr>
          <p:cNvSpPr/>
          <p:nvPr/>
        </p:nvSpPr>
        <p:spPr>
          <a:xfrm>
            <a:off x="3719817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8B9DC3"/>
          </a:solidFill>
          <a:ln w="9525" cap="flat" cmpd="sng">
            <a:solidFill>
              <a:srgbClr val="8B9DC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algn="ctr"/>
            <a:r>
              <a:rPr lang="de" sz="1200" dirty="0">
                <a:solidFill>
                  <a:srgbClr val="FFFFFF"/>
                </a:solidFill>
                <a:latin typeface="Oswald"/>
                <a:sym typeface="Oswald"/>
              </a:rPr>
              <a:t>AUFGABE B</a:t>
            </a:r>
            <a:endParaRPr sz="1200" dirty="0">
              <a:solidFill>
                <a:srgbClr val="FFFFFF"/>
              </a:solidFill>
              <a:latin typeface="Oswald"/>
              <a:sym typeface="Oswald"/>
            </a:endParaRPr>
          </a:p>
        </p:txBody>
      </p:sp>
      <p:sp>
        <p:nvSpPr>
          <p:cNvPr id="21" name="Google Shape;125;p15">
            <a:extLst>
              <a:ext uri="{FF2B5EF4-FFF2-40B4-BE49-F238E27FC236}">
                <a16:creationId xmlns:a16="http://schemas.microsoft.com/office/drawing/2014/main" id="{10520E6F-7214-4F4C-B7C6-2E557D2568F6}"/>
              </a:ext>
            </a:extLst>
          </p:cNvPr>
          <p:cNvSpPr/>
          <p:nvPr/>
        </p:nvSpPr>
        <p:spPr>
          <a:xfrm>
            <a:off x="7127933" y="97055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ERKENNTNISSE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C20EFF86-7DFD-E34D-BE5F-9C6C9B231D0E}"/>
              </a:ext>
            </a:extLst>
          </p:cNvPr>
          <p:cNvSpPr/>
          <p:nvPr/>
        </p:nvSpPr>
        <p:spPr>
          <a:xfrm>
            <a:off x="417443" y="1792941"/>
            <a:ext cx="4572000" cy="1815882"/>
          </a:xfrm>
          <a:prstGeom prst="rect">
            <a:avLst/>
          </a:prstGeom>
        </p:spPr>
        <p:txBody>
          <a:bodyPr>
            <a:spAutoFit/>
          </a:bodyPr>
          <a:lstStyle/>
          <a:p>
            <a:pPr lvl="1"/>
            <a:r>
              <a:rPr lang="de-DE" dirty="0" err="1"/>
              <a:t>Instafreight</a:t>
            </a:r>
            <a:r>
              <a:rPr lang="de-DE" dirty="0"/>
              <a:t> Forecast hier nur abbilden von 2018-2020</a:t>
            </a:r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r>
              <a:rPr lang="de-DE" dirty="0"/>
              <a:t>HEX Farben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/>
              <a:t>Grün: #56953e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/>
              <a:t>Rot: #990000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>
                <a:highlight>
                  <a:srgbClr val="FFFFFF"/>
                </a:highlight>
              </a:rPr>
              <a:t>Blau: #3b5998</a:t>
            </a:r>
            <a:r>
              <a:rPr lang="de-D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673841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8"/>
          <p:cNvSpPr txBox="1">
            <a:spLocks noGrp="1"/>
          </p:cNvSpPr>
          <p:nvPr>
            <p:ph type="title"/>
          </p:nvPr>
        </p:nvSpPr>
        <p:spPr>
          <a:xfrm>
            <a:off x="334250" y="416550"/>
            <a:ext cx="84753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>
                <a:latin typeface="Oswald"/>
                <a:ea typeface="Oswald"/>
                <a:cs typeface="Oswald"/>
                <a:sym typeface="Oswald"/>
              </a:rPr>
              <a:t>1. Zeitreihenanalyse:</a:t>
            </a:r>
            <a:endParaRPr dirty="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93" name="Google Shape;193;p18"/>
          <p:cNvSpPr txBox="1"/>
          <p:nvPr/>
        </p:nvSpPr>
        <p:spPr>
          <a:xfrm>
            <a:off x="-100" y="4866600"/>
            <a:ext cx="4137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600">
                <a:solidFill>
                  <a:srgbClr val="999999"/>
                </a:solidFill>
              </a:rPr>
              <a:t>https://engineering.fb.com/2020/01/13/open-source/open-source-2019/</a:t>
            </a:r>
            <a:endParaRPr sz="600">
              <a:solidFill>
                <a:srgbClr val="999999"/>
              </a:solidFill>
            </a:endParaRPr>
          </a:p>
        </p:txBody>
      </p:sp>
      <p:sp>
        <p:nvSpPr>
          <p:cNvPr id="16" name="Google Shape;120;p15">
            <a:extLst>
              <a:ext uri="{FF2B5EF4-FFF2-40B4-BE49-F238E27FC236}">
                <a16:creationId xmlns:a16="http://schemas.microsoft.com/office/drawing/2014/main" id="{D5CF93C9-ADD4-1E40-8F0E-452B246CC37D}"/>
              </a:ext>
            </a:extLst>
          </p:cNvPr>
          <p:cNvSpPr/>
          <p:nvPr/>
        </p:nvSpPr>
        <p:spPr>
          <a:xfrm>
            <a:off x="-100" y="0"/>
            <a:ext cx="9144000" cy="3879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7" name="Google Shape;121;p15">
            <a:extLst>
              <a:ext uri="{FF2B5EF4-FFF2-40B4-BE49-F238E27FC236}">
                <a16:creationId xmlns:a16="http://schemas.microsoft.com/office/drawing/2014/main" id="{CC05F3A0-1155-1147-B9D3-51895C9412A7}"/>
              </a:ext>
            </a:extLst>
          </p:cNvPr>
          <p:cNvSpPr/>
          <p:nvPr/>
        </p:nvSpPr>
        <p:spPr>
          <a:xfrm>
            <a:off x="5423876" y="9708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AUFGABE C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8" name="Google Shape;122;p15">
            <a:extLst>
              <a:ext uri="{FF2B5EF4-FFF2-40B4-BE49-F238E27FC236}">
                <a16:creationId xmlns:a16="http://schemas.microsoft.com/office/drawing/2014/main" id="{DEA06C0E-4595-A64C-97CC-4C8EF517ADA5}"/>
              </a:ext>
            </a:extLst>
          </p:cNvPr>
          <p:cNvSpPr/>
          <p:nvPr/>
        </p:nvSpPr>
        <p:spPr>
          <a:xfrm>
            <a:off x="311700" y="99741"/>
            <a:ext cx="1704300" cy="191100"/>
          </a:xfrm>
          <a:prstGeom prst="homePlate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algn="ctr"/>
            <a:r>
              <a:rPr lang="de" sz="1200" dirty="0">
                <a:solidFill>
                  <a:srgbClr val="FFFFFF"/>
                </a:solidFill>
                <a:latin typeface="Oswald"/>
                <a:sym typeface="Oswald"/>
              </a:rPr>
              <a:t>MOTIVATION</a:t>
            </a:r>
            <a:endParaRPr sz="1200" dirty="0">
              <a:solidFill>
                <a:srgbClr val="FFFFFF"/>
              </a:solidFill>
              <a:latin typeface="Oswald"/>
              <a:sym typeface="Oswald"/>
            </a:endParaRPr>
          </a:p>
        </p:txBody>
      </p:sp>
      <p:sp>
        <p:nvSpPr>
          <p:cNvPr id="19" name="Google Shape;123;p15">
            <a:extLst>
              <a:ext uri="{FF2B5EF4-FFF2-40B4-BE49-F238E27FC236}">
                <a16:creationId xmlns:a16="http://schemas.microsoft.com/office/drawing/2014/main" id="{BBF235C8-223F-174D-9FE3-E2C68302D8EA}"/>
              </a:ext>
            </a:extLst>
          </p:cNvPr>
          <p:cNvSpPr/>
          <p:nvPr/>
        </p:nvSpPr>
        <p:spPr>
          <a:xfrm>
            <a:off x="2015759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algn="ctr"/>
            <a:r>
              <a:rPr lang="de" sz="1200">
                <a:solidFill>
                  <a:srgbClr val="FFFFFF"/>
                </a:solidFill>
                <a:latin typeface="Oswald"/>
                <a:sym typeface="Oswald"/>
              </a:rPr>
              <a:t>AUFGABE A</a:t>
            </a:r>
            <a:endParaRPr sz="1200" dirty="0">
              <a:solidFill>
                <a:srgbClr val="FFFFFF"/>
              </a:solidFill>
              <a:latin typeface="Oswald"/>
              <a:sym typeface="Oswald"/>
            </a:endParaRPr>
          </a:p>
        </p:txBody>
      </p:sp>
      <p:sp>
        <p:nvSpPr>
          <p:cNvPr id="20" name="Google Shape;124;p15">
            <a:extLst>
              <a:ext uri="{FF2B5EF4-FFF2-40B4-BE49-F238E27FC236}">
                <a16:creationId xmlns:a16="http://schemas.microsoft.com/office/drawing/2014/main" id="{9CC1405B-0213-024E-B9EB-B565F7EC6B08}"/>
              </a:ext>
            </a:extLst>
          </p:cNvPr>
          <p:cNvSpPr/>
          <p:nvPr/>
        </p:nvSpPr>
        <p:spPr>
          <a:xfrm>
            <a:off x="3719817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8B9DC3"/>
          </a:solidFill>
          <a:ln w="9525" cap="flat" cmpd="sng">
            <a:solidFill>
              <a:srgbClr val="8B9DC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algn="ctr"/>
            <a:r>
              <a:rPr lang="de" sz="1200" dirty="0">
                <a:solidFill>
                  <a:srgbClr val="FFFFFF"/>
                </a:solidFill>
                <a:latin typeface="Oswald"/>
                <a:sym typeface="Oswald"/>
              </a:rPr>
              <a:t>AUFGABE B</a:t>
            </a:r>
            <a:endParaRPr sz="1200" dirty="0">
              <a:solidFill>
                <a:srgbClr val="FFFFFF"/>
              </a:solidFill>
              <a:latin typeface="Oswald"/>
              <a:sym typeface="Oswald"/>
            </a:endParaRPr>
          </a:p>
        </p:txBody>
      </p:sp>
      <p:sp>
        <p:nvSpPr>
          <p:cNvPr id="21" name="Google Shape;125;p15">
            <a:extLst>
              <a:ext uri="{FF2B5EF4-FFF2-40B4-BE49-F238E27FC236}">
                <a16:creationId xmlns:a16="http://schemas.microsoft.com/office/drawing/2014/main" id="{10520E6F-7214-4F4C-B7C6-2E557D2568F6}"/>
              </a:ext>
            </a:extLst>
          </p:cNvPr>
          <p:cNvSpPr/>
          <p:nvPr/>
        </p:nvSpPr>
        <p:spPr>
          <a:xfrm>
            <a:off x="7127933" y="97055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ERKENNTNISSE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C20EFF86-7DFD-E34D-BE5F-9C6C9B231D0E}"/>
              </a:ext>
            </a:extLst>
          </p:cNvPr>
          <p:cNvSpPr/>
          <p:nvPr/>
        </p:nvSpPr>
        <p:spPr>
          <a:xfrm>
            <a:off x="417443" y="1792941"/>
            <a:ext cx="4572000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pPr lvl="1"/>
            <a:r>
              <a:rPr lang="de-DE" dirty="0"/>
              <a:t>Hier kommen Grafiken hin</a:t>
            </a:r>
          </a:p>
          <a:p>
            <a:pPr lvl="1"/>
            <a:endParaRPr lang="de-DE" dirty="0"/>
          </a:p>
          <a:p>
            <a:pPr lvl="1"/>
            <a:r>
              <a:rPr lang="de-DE" dirty="0"/>
              <a:t>HEX Farben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/>
              <a:t>Grün: #56953e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/>
              <a:t>Rot: #990000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>
                <a:highlight>
                  <a:srgbClr val="FFFFFF"/>
                </a:highlight>
              </a:rPr>
              <a:t>Blau: #3b5998</a:t>
            </a:r>
            <a:r>
              <a:rPr lang="de-D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875760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8"/>
          <p:cNvSpPr txBox="1">
            <a:spLocks noGrp="1"/>
          </p:cNvSpPr>
          <p:nvPr>
            <p:ph type="title"/>
          </p:nvPr>
        </p:nvSpPr>
        <p:spPr>
          <a:xfrm>
            <a:off x="334250" y="416550"/>
            <a:ext cx="84753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>
                <a:latin typeface="Oswald"/>
                <a:ea typeface="Oswald"/>
                <a:cs typeface="Oswald"/>
                <a:sym typeface="Oswald"/>
              </a:rPr>
              <a:t>2. Zeitreihenanalyse:</a:t>
            </a:r>
            <a:endParaRPr dirty="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93" name="Google Shape;193;p18"/>
          <p:cNvSpPr txBox="1"/>
          <p:nvPr/>
        </p:nvSpPr>
        <p:spPr>
          <a:xfrm>
            <a:off x="-100" y="4866600"/>
            <a:ext cx="4137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600">
                <a:solidFill>
                  <a:srgbClr val="999999"/>
                </a:solidFill>
              </a:rPr>
              <a:t>https://engineering.fb.com/2020/01/13/open-source/open-source-2019/</a:t>
            </a:r>
            <a:endParaRPr sz="600">
              <a:solidFill>
                <a:srgbClr val="999999"/>
              </a:solidFill>
            </a:endParaRPr>
          </a:p>
        </p:txBody>
      </p:sp>
      <p:sp>
        <p:nvSpPr>
          <p:cNvPr id="16" name="Google Shape;120;p15">
            <a:extLst>
              <a:ext uri="{FF2B5EF4-FFF2-40B4-BE49-F238E27FC236}">
                <a16:creationId xmlns:a16="http://schemas.microsoft.com/office/drawing/2014/main" id="{D5CF93C9-ADD4-1E40-8F0E-452B246CC37D}"/>
              </a:ext>
            </a:extLst>
          </p:cNvPr>
          <p:cNvSpPr/>
          <p:nvPr/>
        </p:nvSpPr>
        <p:spPr>
          <a:xfrm>
            <a:off x="-100" y="0"/>
            <a:ext cx="9144000" cy="3879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7" name="Google Shape;121;p15">
            <a:extLst>
              <a:ext uri="{FF2B5EF4-FFF2-40B4-BE49-F238E27FC236}">
                <a16:creationId xmlns:a16="http://schemas.microsoft.com/office/drawing/2014/main" id="{CC05F3A0-1155-1147-B9D3-51895C9412A7}"/>
              </a:ext>
            </a:extLst>
          </p:cNvPr>
          <p:cNvSpPr/>
          <p:nvPr/>
        </p:nvSpPr>
        <p:spPr>
          <a:xfrm>
            <a:off x="5423876" y="9708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AUFGABE C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8" name="Google Shape;122;p15">
            <a:extLst>
              <a:ext uri="{FF2B5EF4-FFF2-40B4-BE49-F238E27FC236}">
                <a16:creationId xmlns:a16="http://schemas.microsoft.com/office/drawing/2014/main" id="{DEA06C0E-4595-A64C-97CC-4C8EF517ADA5}"/>
              </a:ext>
            </a:extLst>
          </p:cNvPr>
          <p:cNvSpPr/>
          <p:nvPr/>
        </p:nvSpPr>
        <p:spPr>
          <a:xfrm>
            <a:off x="311700" y="99741"/>
            <a:ext cx="1704300" cy="191100"/>
          </a:xfrm>
          <a:prstGeom prst="homePlate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algn="ctr"/>
            <a:r>
              <a:rPr lang="de" sz="1200" dirty="0">
                <a:solidFill>
                  <a:srgbClr val="FFFFFF"/>
                </a:solidFill>
                <a:latin typeface="Oswald"/>
                <a:sym typeface="Oswald"/>
              </a:rPr>
              <a:t>MOTIVATION</a:t>
            </a:r>
            <a:endParaRPr sz="1200" dirty="0">
              <a:solidFill>
                <a:srgbClr val="FFFFFF"/>
              </a:solidFill>
              <a:latin typeface="Oswald"/>
              <a:sym typeface="Oswald"/>
            </a:endParaRPr>
          </a:p>
        </p:txBody>
      </p:sp>
      <p:sp>
        <p:nvSpPr>
          <p:cNvPr id="19" name="Google Shape;123;p15">
            <a:extLst>
              <a:ext uri="{FF2B5EF4-FFF2-40B4-BE49-F238E27FC236}">
                <a16:creationId xmlns:a16="http://schemas.microsoft.com/office/drawing/2014/main" id="{BBF235C8-223F-174D-9FE3-E2C68302D8EA}"/>
              </a:ext>
            </a:extLst>
          </p:cNvPr>
          <p:cNvSpPr/>
          <p:nvPr/>
        </p:nvSpPr>
        <p:spPr>
          <a:xfrm>
            <a:off x="2015759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algn="ctr"/>
            <a:r>
              <a:rPr lang="de" sz="1200" dirty="0">
                <a:solidFill>
                  <a:srgbClr val="FFFFFF"/>
                </a:solidFill>
                <a:latin typeface="Oswald"/>
                <a:sym typeface="Oswald"/>
              </a:rPr>
              <a:t>AUFGABE A</a:t>
            </a:r>
            <a:endParaRPr sz="1200" dirty="0">
              <a:solidFill>
                <a:srgbClr val="FFFFFF"/>
              </a:solidFill>
              <a:latin typeface="Oswald"/>
              <a:sym typeface="Oswald"/>
            </a:endParaRPr>
          </a:p>
        </p:txBody>
      </p:sp>
      <p:sp>
        <p:nvSpPr>
          <p:cNvPr id="20" name="Google Shape;124;p15">
            <a:extLst>
              <a:ext uri="{FF2B5EF4-FFF2-40B4-BE49-F238E27FC236}">
                <a16:creationId xmlns:a16="http://schemas.microsoft.com/office/drawing/2014/main" id="{9CC1405B-0213-024E-B9EB-B565F7EC6B08}"/>
              </a:ext>
            </a:extLst>
          </p:cNvPr>
          <p:cNvSpPr/>
          <p:nvPr/>
        </p:nvSpPr>
        <p:spPr>
          <a:xfrm>
            <a:off x="3719817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8B9DC3"/>
          </a:solidFill>
          <a:ln w="9525" cap="flat" cmpd="sng">
            <a:solidFill>
              <a:srgbClr val="8B9DC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algn="ctr"/>
            <a:r>
              <a:rPr lang="de" sz="1200" dirty="0">
                <a:solidFill>
                  <a:srgbClr val="FFFFFF"/>
                </a:solidFill>
                <a:latin typeface="Oswald"/>
                <a:sym typeface="Oswald"/>
              </a:rPr>
              <a:t>AUFGABE B</a:t>
            </a:r>
            <a:endParaRPr sz="1200" dirty="0">
              <a:solidFill>
                <a:srgbClr val="FFFFFF"/>
              </a:solidFill>
              <a:latin typeface="Oswald"/>
              <a:sym typeface="Oswald"/>
            </a:endParaRPr>
          </a:p>
        </p:txBody>
      </p:sp>
      <p:sp>
        <p:nvSpPr>
          <p:cNvPr id="21" name="Google Shape;125;p15">
            <a:extLst>
              <a:ext uri="{FF2B5EF4-FFF2-40B4-BE49-F238E27FC236}">
                <a16:creationId xmlns:a16="http://schemas.microsoft.com/office/drawing/2014/main" id="{10520E6F-7214-4F4C-B7C6-2E557D2568F6}"/>
              </a:ext>
            </a:extLst>
          </p:cNvPr>
          <p:cNvSpPr/>
          <p:nvPr/>
        </p:nvSpPr>
        <p:spPr>
          <a:xfrm>
            <a:off x="7127933" y="97055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ERKENNTNISSE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C20EFF86-7DFD-E34D-BE5F-9C6C9B231D0E}"/>
              </a:ext>
            </a:extLst>
          </p:cNvPr>
          <p:cNvSpPr/>
          <p:nvPr/>
        </p:nvSpPr>
        <p:spPr>
          <a:xfrm>
            <a:off x="417443" y="1792941"/>
            <a:ext cx="4572000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pPr lvl="1"/>
            <a:r>
              <a:rPr lang="de-DE" dirty="0"/>
              <a:t>Hier kommen Grafiken hin</a:t>
            </a:r>
          </a:p>
          <a:p>
            <a:pPr lvl="1"/>
            <a:endParaRPr lang="de-DE" dirty="0"/>
          </a:p>
          <a:p>
            <a:pPr lvl="1"/>
            <a:r>
              <a:rPr lang="de-DE" dirty="0"/>
              <a:t>HEX Farben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/>
              <a:t>Grün: #56953e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/>
              <a:t>Rot: #990000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>
                <a:highlight>
                  <a:srgbClr val="FFFFFF"/>
                </a:highlight>
              </a:rPr>
              <a:t>Blau: #3b5998</a:t>
            </a:r>
            <a:r>
              <a:rPr lang="de-D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508574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8"/>
          <p:cNvSpPr txBox="1">
            <a:spLocks noGrp="1"/>
          </p:cNvSpPr>
          <p:nvPr>
            <p:ph type="title"/>
          </p:nvPr>
        </p:nvSpPr>
        <p:spPr>
          <a:xfrm>
            <a:off x="334250" y="416550"/>
            <a:ext cx="84753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>
                <a:latin typeface="Oswald"/>
                <a:ea typeface="Oswald"/>
                <a:cs typeface="Oswald"/>
                <a:sym typeface="Oswald"/>
              </a:rPr>
              <a:t>1. Dashboard</a:t>
            </a:r>
            <a:endParaRPr dirty="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93" name="Google Shape;193;p18"/>
          <p:cNvSpPr txBox="1"/>
          <p:nvPr/>
        </p:nvSpPr>
        <p:spPr>
          <a:xfrm>
            <a:off x="-100" y="4866600"/>
            <a:ext cx="4137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600">
                <a:solidFill>
                  <a:srgbClr val="999999"/>
                </a:solidFill>
              </a:rPr>
              <a:t>https://engineering.fb.com/2020/01/13/open-source/open-source-2019/</a:t>
            </a:r>
            <a:endParaRPr sz="600">
              <a:solidFill>
                <a:srgbClr val="999999"/>
              </a:solidFill>
            </a:endParaRPr>
          </a:p>
        </p:txBody>
      </p:sp>
      <p:sp>
        <p:nvSpPr>
          <p:cNvPr id="16" name="Google Shape;120;p15">
            <a:extLst>
              <a:ext uri="{FF2B5EF4-FFF2-40B4-BE49-F238E27FC236}">
                <a16:creationId xmlns:a16="http://schemas.microsoft.com/office/drawing/2014/main" id="{D5CF93C9-ADD4-1E40-8F0E-452B246CC37D}"/>
              </a:ext>
            </a:extLst>
          </p:cNvPr>
          <p:cNvSpPr/>
          <p:nvPr/>
        </p:nvSpPr>
        <p:spPr>
          <a:xfrm>
            <a:off x="-100" y="0"/>
            <a:ext cx="9144000" cy="3879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7" name="Google Shape;121;p15">
            <a:extLst>
              <a:ext uri="{FF2B5EF4-FFF2-40B4-BE49-F238E27FC236}">
                <a16:creationId xmlns:a16="http://schemas.microsoft.com/office/drawing/2014/main" id="{CC05F3A0-1155-1147-B9D3-51895C9412A7}"/>
              </a:ext>
            </a:extLst>
          </p:cNvPr>
          <p:cNvSpPr/>
          <p:nvPr/>
        </p:nvSpPr>
        <p:spPr>
          <a:xfrm>
            <a:off x="5423876" y="9708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8B9DC3"/>
          </a:solidFill>
          <a:ln w="9525" cap="flat" cmpd="sng">
            <a:solidFill>
              <a:srgbClr val="8B9DC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algn="ctr"/>
            <a:r>
              <a:rPr lang="de" sz="1200">
                <a:solidFill>
                  <a:srgbClr val="FFFFFF"/>
                </a:solidFill>
                <a:latin typeface="Oswald"/>
                <a:sym typeface="Oswald"/>
              </a:rPr>
              <a:t>AUFGABE </a:t>
            </a:r>
            <a:r>
              <a:rPr lang="de" sz="1200" dirty="0">
                <a:solidFill>
                  <a:srgbClr val="FFFFFF"/>
                </a:solidFill>
                <a:latin typeface="Oswald"/>
                <a:sym typeface="Oswald"/>
              </a:rPr>
              <a:t>C</a:t>
            </a:r>
            <a:endParaRPr sz="1200" dirty="0">
              <a:solidFill>
                <a:srgbClr val="FFFFFF"/>
              </a:solidFill>
              <a:latin typeface="Oswald"/>
              <a:sym typeface="Oswald"/>
            </a:endParaRPr>
          </a:p>
        </p:txBody>
      </p:sp>
      <p:sp>
        <p:nvSpPr>
          <p:cNvPr id="18" name="Google Shape;122;p15">
            <a:extLst>
              <a:ext uri="{FF2B5EF4-FFF2-40B4-BE49-F238E27FC236}">
                <a16:creationId xmlns:a16="http://schemas.microsoft.com/office/drawing/2014/main" id="{DEA06C0E-4595-A64C-97CC-4C8EF517ADA5}"/>
              </a:ext>
            </a:extLst>
          </p:cNvPr>
          <p:cNvSpPr/>
          <p:nvPr/>
        </p:nvSpPr>
        <p:spPr>
          <a:xfrm>
            <a:off x="311700" y="99741"/>
            <a:ext cx="1704300" cy="191100"/>
          </a:xfrm>
          <a:prstGeom prst="homePlate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algn="ctr"/>
            <a:r>
              <a:rPr lang="de" sz="1200" dirty="0">
                <a:solidFill>
                  <a:srgbClr val="FFFFFF"/>
                </a:solidFill>
                <a:latin typeface="Oswald"/>
                <a:sym typeface="Oswald"/>
              </a:rPr>
              <a:t>MOTIVATION</a:t>
            </a:r>
            <a:endParaRPr sz="1200" dirty="0">
              <a:solidFill>
                <a:srgbClr val="FFFFFF"/>
              </a:solidFill>
              <a:latin typeface="Oswald"/>
              <a:sym typeface="Oswald"/>
            </a:endParaRPr>
          </a:p>
        </p:txBody>
      </p:sp>
      <p:sp>
        <p:nvSpPr>
          <p:cNvPr id="19" name="Google Shape;123;p15">
            <a:extLst>
              <a:ext uri="{FF2B5EF4-FFF2-40B4-BE49-F238E27FC236}">
                <a16:creationId xmlns:a16="http://schemas.microsoft.com/office/drawing/2014/main" id="{BBF235C8-223F-174D-9FE3-E2C68302D8EA}"/>
              </a:ext>
            </a:extLst>
          </p:cNvPr>
          <p:cNvSpPr/>
          <p:nvPr/>
        </p:nvSpPr>
        <p:spPr>
          <a:xfrm>
            <a:off x="2015759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algn="ctr"/>
            <a:r>
              <a:rPr lang="de" sz="1200" dirty="0">
                <a:solidFill>
                  <a:srgbClr val="FFFFFF"/>
                </a:solidFill>
                <a:latin typeface="Oswald"/>
                <a:sym typeface="Oswald"/>
              </a:rPr>
              <a:t>AUFGABE A</a:t>
            </a:r>
            <a:endParaRPr sz="1200" dirty="0">
              <a:solidFill>
                <a:srgbClr val="FFFFFF"/>
              </a:solidFill>
              <a:latin typeface="Oswald"/>
              <a:sym typeface="Oswald"/>
            </a:endParaRPr>
          </a:p>
        </p:txBody>
      </p:sp>
      <p:sp>
        <p:nvSpPr>
          <p:cNvPr id="20" name="Google Shape;124;p15">
            <a:extLst>
              <a:ext uri="{FF2B5EF4-FFF2-40B4-BE49-F238E27FC236}">
                <a16:creationId xmlns:a16="http://schemas.microsoft.com/office/drawing/2014/main" id="{9CC1405B-0213-024E-B9EB-B565F7EC6B08}"/>
              </a:ext>
            </a:extLst>
          </p:cNvPr>
          <p:cNvSpPr/>
          <p:nvPr/>
        </p:nvSpPr>
        <p:spPr>
          <a:xfrm>
            <a:off x="3719817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AUFGABE B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1" name="Google Shape;125;p15">
            <a:extLst>
              <a:ext uri="{FF2B5EF4-FFF2-40B4-BE49-F238E27FC236}">
                <a16:creationId xmlns:a16="http://schemas.microsoft.com/office/drawing/2014/main" id="{10520E6F-7214-4F4C-B7C6-2E557D2568F6}"/>
              </a:ext>
            </a:extLst>
          </p:cNvPr>
          <p:cNvSpPr/>
          <p:nvPr/>
        </p:nvSpPr>
        <p:spPr>
          <a:xfrm>
            <a:off x="7127933" y="97055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ERKENNTNISSE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C20EFF86-7DFD-E34D-BE5F-9C6C9B231D0E}"/>
              </a:ext>
            </a:extLst>
          </p:cNvPr>
          <p:cNvSpPr/>
          <p:nvPr/>
        </p:nvSpPr>
        <p:spPr>
          <a:xfrm>
            <a:off x="417443" y="1792941"/>
            <a:ext cx="4572000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pPr lvl="1"/>
            <a:r>
              <a:rPr lang="de-DE" dirty="0"/>
              <a:t>Hier kommen Grafiken hin</a:t>
            </a:r>
          </a:p>
          <a:p>
            <a:pPr lvl="1"/>
            <a:endParaRPr lang="de-DE" dirty="0"/>
          </a:p>
          <a:p>
            <a:pPr lvl="1"/>
            <a:r>
              <a:rPr lang="de-DE" dirty="0"/>
              <a:t>HEX Farben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/>
              <a:t>Grün: #56953e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/>
              <a:t>Rot: #990000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>
                <a:highlight>
                  <a:srgbClr val="FFFFFF"/>
                </a:highlight>
              </a:rPr>
              <a:t>Blau: #3b5998</a:t>
            </a:r>
            <a:r>
              <a:rPr lang="de-D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216339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8"/>
          <p:cNvSpPr txBox="1">
            <a:spLocks noGrp="1"/>
          </p:cNvSpPr>
          <p:nvPr>
            <p:ph type="title"/>
          </p:nvPr>
        </p:nvSpPr>
        <p:spPr>
          <a:xfrm>
            <a:off x="334250" y="416550"/>
            <a:ext cx="84753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>
                <a:latin typeface="Oswald"/>
                <a:ea typeface="Oswald"/>
                <a:cs typeface="Oswald"/>
                <a:sym typeface="Oswald"/>
              </a:rPr>
              <a:t>2. Dashboard</a:t>
            </a:r>
            <a:endParaRPr dirty="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93" name="Google Shape;193;p18"/>
          <p:cNvSpPr txBox="1"/>
          <p:nvPr/>
        </p:nvSpPr>
        <p:spPr>
          <a:xfrm>
            <a:off x="-100" y="4866600"/>
            <a:ext cx="4137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600">
                <a:solidFill>
                  <a:srgbClr val="999999"/>
                </a:solidFill>
              </a:rPr>
              <a:t>https://engineering.fb.com/2020/01/13/open-source/open-source-2019/</a:t>
            </a:r>
            <a:endParaRPr sz="600">
              <a:solidFill>
                <a:srgbClr val="999999"/>
              </a:solidFill>
            </a:endParaRPr>
          </a:p>
        </p:txBody>
      </p:sp>
      <p:sp>
        <p:nvSpPr>
          <p:cNvPr id="16" name="Google Shape;120;p15">
            <a:extLst>
              <a:ext uri="{FF2B5EF4-FFF2-40B4-BE49-F238E27FC236}">
                <a16:creationId xmlns:a16="http://schemas.microsoft.com/office/drawing/2014/main" id="{D5CF93C9-ADD4-1E40-8F0E-452B246CC37D}"/>
              </a:ext>
            </a:extLst>
          </p:cNvPr>
          <p:cNvSpPr/>
          <p:nvPr/>
        </p:nvSpPr>
        <p:spPr>
          <a:xfrm>
            <a:off x="-100" y="0"/>
            <a:ext cx="9144000" cy="3879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7" name="Google Shape;121;p15">
            <a:extLst>
              <a:ext uri="{FF2B5EF4-FFF2-40B4-BE49-F238E27FC236}">
                <a16:creationId xmlns:a16="http://schemas.microsoft.com/office/drawing/2014/main" id="{CC05F3A0-1155-1147-B9D3-51895C9412A7}"/>
              </a:ext>
            </a:extLst>
          </p:cNvPr>
          <p:cNvSpPr/>
          <p:nvPr/>
        </p:nvSpPr>
        <p:spPr>
          <a:xfrm>
            <a:off x="5423876" y="9708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8B9DC3"/>
          </a:solidFill>
          <a:ln w="9525" cap="flat" cmpd="sng">
            <a:solidFill>
              <a:srgbClr val="8B9DC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algn="ctr"/>
            <a:r>
              <a:rPr lang="de" sz="1200">
                <a:solidFill>
                  <a:srgbClr val="FFFFFF"/>
                </a:solidFill>
                <a:latin typeface="Oswald"/>
                <a:sym typeface="Oswald"/>
              </a:rPr>
              <a:t>AUFGABE </a:t>
            </a:r>
            <a:r>
              <a:rPr lang="de" sz="1200" dirty="0">
                <a:solidFill>
                  <a:srgbClr val="FFFFFF"/>
                </a:solidFill>
                <a:latin typeface="Oswald"/>
                <a:sym typeface="Oswald"/>
              </a:rPr>
              <a:t>C</a:t>
            </a:r>
            <a:endParaRPr sz="1200" dirty="0">
              <a:solidFill>
                <a:srgbClr val="FFFFFF"/>
              </a:solidFill>
              <a:latin typeface="Oswald"/>
              <a:sym typeface="Oswald"/>
            </a:endParaRPr>
          </a:p>
        </p:txBody>
      </p:sp>
      <p:sp>
        <p:nvSpPr>
          <p:cNvPr id="18" name="Google Shape;122;p15">
            <a:extLst>
              <a:ext uri="{FF2B5EF4-FFF2-40B4-BE49-F238E27FC236}">
                <a16:creationId xmlns:a16="http://schemas.microsoft.com/office/drawing/2014/main" id="{DEA06C0E-4595-A64C-97CC-4C8EF517ADA5}"/>
              </a:ext>
            </a:extLst>
          </p:cNvPr>
          <p:cNvSpPr/>
          <p:nvPr/>
        </p:nvSpPr>
        <p:spPr>
          <a:xfrm>
            <a:off x="311700" y="99741"/>
            <a:ext cx="1704300" cy="191100"/>
          </a:xfrm>
          <a:prstGeom prst="homePlate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algn="ctr"/>
            <a:r>
              <a:rPr lang="de" sz="1200" dirty="0">
                <a:solidFill>
                  <a:srgbClr val="FFFFFF"/>
                </a:solidFill>
                <a:latin typeface="Oswald"/>
                <a:sym typeface="Oswald"/>
              </a:rPr>
              <a:t>MOTIVATION</a:t>
            </a:r>
            <a:endParaRPr sz="1200" dirty="0">
              <a:solidFill>
                <a:srgbClr val="FFFFFF"/>
              </a:solidFill>
              <a:latin typeface="Oswald"/>
              <a:sym typeface="Oswald"/>
            </a:endParaRPr>
          </a:p>
        </p:txBody>
      </p:sp>
      <p:sp>
        <p:nvSpPr>
          <p:cNvPr id="19" name="Google Shape;123;p15">
            <a:extLst>
              <a:ext uri="{FF2B5EF4-FFF2-40B4-BE49-F238E27FC236}">
                <a16:creationId xmlns:a16="http://schemas.microsoft.com/office/drawing/2014/main" id="{BBF235C8-223F-174D-9FE3-E2C68302D8EA}"/>
              </a:ext>
            </a:extLst>
          </p:cNvPr>
          <p:cNvSpPr/>
          <p:nvPr/>
        </p:nvSpPr>
        <p:spPr>
          <a:xfrm>
            <a:off x="2015759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algn="ctr"/>
            <a:r>
              <a:rPr lang="de" sz="1200" dirty="0">
                <a:solidFill>
                  <a:srgbClr val="FFFFFF"/>
                </a:solidFill>
                <a:latin typeface="Oswald"/>
                <a:sym typeface="Oswald"/>
              </a:rPr>
              <a:t>AUFGABE A</a:t>
            </a:r>
            <a:endParaRPr sz="1200" dirty="0">
              <a:solidFill>
                <a:srgbClr val="FFFFFF"/>
              </a:solidFill>
              <a:latin typeface="Oswald"/>
              <a:sym typeface="Oswald"/>
            </a:endParaRPr>
          </a:p>
        </p:txBody>
      </p:sp>
      <p:sp>
        <p:nvSpPr>
          <p:cNvPr id="20" name="Google Shape;124;p15">
            <a:extLst>
              <a:ext uri="{FF2B5EF4-FFF2-40B4-BE49-F238E27FC236}">
                <a16:creationId xmlns:a16="http://schemas.microsoft.com/office/drawing/2014/main" id="{9CC1405B-0213-024E-B9EB-B565F7EC6B08}"/>
              </a:ext>
            </a:extLst>
          </p:cNvPr>
          <p:cNvSpPr/>
          <p:nvPr/>
        </p:nvSpPr>
        <p:spPr>
          <a:xfrm>
            <a:off x="3719817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AUFGABE B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1" name="Google Shape;125;p15">
            <a:extLst>
              <a:ext uri="{FF2B5EF4-FFF2-40B4-BE49-F238E27FC236}">
                <a16:creationId xmlns:a16="http://schemas.microsoft.com/office/drawing/2014/main" id="{10520E6F-7214-4F4C-B7C6-2E557D2568F6}"/>
              </a:ext>
            </a:extLst>
          </p:cNvPr>
          <p:cNvSpPr/>
          <p:nvPr/>
        </p:nvSpPr>
        <p:spPr>
          <a:xfrm>
            <a:off x="7127933" y="97055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ERKENNTNISSE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C20EFF86-7DFD-E34D-BE5F-9C6C9B231D0E}"/>
              </a:ext>
            </a:extLst>
          </p:cNvPr>
          <p:cNvSpPr/>
          <p:nvPr/>
        </p:nvSpPr>
        <p:spPr>
          <a:xfrm>
            <a:off x="417443" y="1792941"/>
            <a:ext cx="4572000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pPr lvl="1"/>
            <a:r>
              <a:rPr lang="de-DE" dirty="0"/>
              <a:t>Hier kommen Grafiken hin</a:t>
            </a:r>
          </a:p>
          <a:p>
            <a:pPr lvl="1"/>
            <a:endParaRPr lang="de-DE" dirty="0"/>
          </a:p>
          <a:p>
            <a:pPr lvl="1"/>
            <a:r>
              <a:rPr lang="de-DE" dirty="0"/>
              <a:t>HEX Farben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/>
              <a:t>Grün: #56953e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/>
              <a:t>Rot: #990000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>
                <a:highlight>
                  <a:srgbClr val="FFFFFF"/>
                </a:highlight>
              </a:rPr>
              <a:t>Blau: #3b5998</a:t>
            </a:r>
            <a:r>
              <a:rPr lang="de-D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610818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8"/>
          <p:cNvSpPr txBox="1">
            <a:spLocks noGrp="1"/>
          </p:cNvSpPr>
          <p:nvPr>
            <p:ph type="title"/>
          </p:nvPr>
        </p:nvSpPr>
        <p:spPr>
          <a:xfrm>
            <a:off x="334250" y="416550"/>
            <a:ext cx="84753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>
                <a:latin typeface="Oswald"/>
                <a:ea typeface="Oswald"/>
                <a:cs typeface="Oswald"/>
                <a:sym typeface="Oswald"/>
              </a:rPr>
              <a:t>Erkenntnisse und Vorschläge</a:t>
            </a:r>
            <a:endParaRPr dirty="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93" name="Google Shape;193;p18"/>
          <p:cNvSpPr txBox="1"/>
          <p:nvPr/>
        </p:nvSpPr>
        <p:spPr>
          <a:xfrm>
            <a:off x="-100" y="4866600"/>
            <a:ext cx="4137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600">
                <a:solidFill>
                  <a:srgbClr val="999999"/>
                </a:solidFill>
              </a:rPr>
              <a:t>https://engineering.fb.com/2020/01/13/open-source/open-source-2019/</a:t>
            </a:r>
            <a:endParaRPr sz="600">
              <a:solidFill>
                <a:srgbClr val="999999"/>
              </a:solidFill>
            </a:endParaRPr>
          </a:p>
        </p:txBody>
      </p:sp>
      <p:sp>
        <p:nvSpPr>
          <p:cNvPr id="16" name="Google Shape;120;p15">
            <a:extLst>
              <a:ext uri="{FF2B5EF4-FFF2-40B4-BE49-F238E27FC236}">
                <a16:creationId xmlns:a16="http://schemas.microsoft.com/office/drawing/2014/main" id="{D5CF93C9-ADD4-1E40-8F0E-452B246CC37D}"/>
              </a:ext>
            </a:extLst>
          </p:cNvPr>
          <p:cNvSpPr/>
          <p:nvPr/>
        </p:nvSpPr>
        <p:spPr>
          <a:xfrm>
            <a:off x="-100" y="0"/>
            <a:ext cx="9144000" cy="3879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7" name="Google Shape;121;p15">
            <a:extLst>
              <a:ext uri="{FF2B5EF4-FFF2-40B4-BE49-F238E27FC236}">
                <a16:creationId xmlns:a16="http://schemas.microsoft.com/office/drawing/2014/main" id="{CC05F3A0-1155-1147-B9D3-51895C9412A7}"/>
              </a:ext>
            </a:extLst>
          </p:cNvPr>
          <p:cNvSpPr/>
          <p:nvPr/>
        </p:nvSpPr>
        <p:spPr>
          <a:xfrm>
            <a:off x="5423876" y="9708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algn="ctr"/>
            <a:r>
              <a:rPr lang="de" sz="1200">
                <a:solidFill>
                  <a:srgbClr val="FFFFFF"/>
                </a:solidFill>
                <a:latin typeface="Oswald"/>
                <a:sym typeface="Oswald"/>
              </a:rPr>
              <a:t>AUFGABE </a:t>
            </a:r>
            <a:r>
              <a:rPr lang="de" sz="1200" dirty="0">
                <a:solidFill>
                  <a:srgbClr val="FFFFFF"/>
                </a:solidFill>
                <a:latin typeface="Oswald"/>
                <a:sym typeface="Oswald"/>
              </a:rPr>
              <a:t>C</a:t>
            </a:r>
            <a:endParaRPr sz="1200" dirty="0">
              <a:solidFill>
                <a:srgbClr val="FFFFFF"/>
              </a:solidFill>
              <a:latin typeface="Oswald"/>
              <a:sym typeface="Oswald"/>
            </a:endParaRPr>
          </a:p>
        </p:txBody>
      </p:sp>
      <p:sp>
        <p:nvSpPr>
          <p:cNvPr id="18" name="Google Shape;122;p15">
            <a:extLst>
              <a:ext uri="{FF2B5EF4-FFF2-40B4-BE49-F238E27FC236}">
                <a16:creationId xmlns:a16="http://schemas.microsoft.com/office/drawing/2014/main" id="{DEA06C0E-4595-A64C-97CC-4C8EF517ADA5}"/>
              </a:ext>
            </a:extLst>
          </p:cNvPr>
          <p:cNvSpPr/>
          <p:nvPr/>
        </p:nvSpPr>
        <p:spPr>
          <a:xfrm>
            <a:off x="311700" y="99741"/>
            <a:ext cx="1704300" cy="191100"/>
          </a:xfrm>
          <a:prstGeom prst="homePlate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algn="ctr"/>
            <a:r>
              <a:rPr lang="de" sz="1200" dirty="0">
                <a:solidFill>
                  <a:srgbClr val="FFFFFF"/>
                </a:solidFill>
                <a:latin typeface="Oswald"/>
                <a:sym typeface="Oswald"/>
              </a:rPr>
              <a:t>MOTIVATION</a:t>
            </a:r>
            <a:endParaRPr sz="1200" dirty="0">
              <a:solidFill>
                <a:srgbClr val="FFFFFF"/>
              </a:solidFill>
              <a:latin typeface="Oswald"/>
              <a:sym typeface="Oswald"/>
            </a:endParaRPr>
          </a:p>
        </p:txBody>
      </p:sp>
      <p:sp>
        <p:nvSpPr>
          <p:cNvPr id="19" name="Google Shape;123;p15">
            <a:extLst>
              <a:ext uri="{FF2B5EF4-FFF2-40B4-BE49-F238E27FC236}">
                <a16:creationId xmlns:a16="http://schemas.microsoft.com/office/drawing/2014/main" id="{BBF235C8-223F-174D-9FE3-E2C68302D8EA}"/>
              </a:ext>
            </a:extLst>
          </p:cNvPr>
          <p:cNvSpPr/>
          <p:nvPr/>
        </p:nvSpPr>
        <p:spPr>
          <a:xfrm>
            <a:off x="2015759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algn="ctr"/>
            <a:r>
              <a:rPr lang="de" sz="1200" dirty="0">
                <a:solidFill>
                  <a:srgbClr val="FFFFFF"/>
                </a:solidFill>
                <a:latin typeface="Oswald"/>
                <a:sym typeface="Oswald"/>
              </a:rPr>
              <a:t>AUFGABE A</a:t>
            </a:r>
            <a:endParaRPr sz="1200" dirty="0">
              <a:solidFill>
                <a:srgbClr val="FFFFFF"/>
              </a:solidFill>
              <a:latin typeface="Oswald"/>
              <a:sym typeface="Oswald"/>
            </a:endParaRPr>
          </a:p>
        </p:txBody>
      </p:sp>
      <p:sp>
        <p:nvSpPr>
          <p:cNvPr id="20" name="Google Shape;124;p15">
            <a:extLst>
              <a:ext uri="{FF2B5EF4-FFF2-40B4-BE49-F238E27FC236}">
                <a16:creationId xmlns:a16="http://schemas.microsoft.com/office/drawing/2014/main" id="{9CC1405B-0213-024E-B9EB-B565F7EC6B08}"/>
              </a:ext>
            </a:extLst>
          </p:cNvPr>
          <p:cNvSpPr/>
          <p:nvPr/>
        </p:nvSpPr>
        <p:spPr>
          <a:xfrm>
            <a:off x="3719817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AUFGABE B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1" name="Google Shape;125;p15">
            <a:extLst>
              <a:ext uri="{FF2B5EF4-FFF2-40B4-BE49-F238E27FC236}">
                <a16:creationId xmlns:a16="http://schemas.microsoft.com/office/drawing/2014/main" id="{10520E6F-7214-4F4C-B7C6-2E557D2568F6}"/>
              </a:ext>
            </a:extLst>
          </p:cNvPr>
          <p:cNvSpPr/>
          <p:nvPr/>
        </p:nvSpPr>
        <p:spPr>
          <a:xfrm>
            <a:off x="7127933" y="97055"/>
            <a:ext cx="1704300" cy="193800"/>
          </a:xfrm>
          <a:prstGeom prst="chevron">
            <a:avLst>
              <a:gd name="adj" fmla="val 50000"/>
            </a:avLst>
          </a:prstGeom>
          <a:solidFill>
            <a:srgbClr val="8B9DC3"/>
          </a:solidFill>
          <a:ln w="9525" cap="flat" cmpd="sng">
            <a:solidFill>
              <a:srgbClr val="8B9DC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algn="ctr"/>
            <a:r>
              <a:rPr lang="de" sz="1200" dirty="0">
                <a:solidFill>
                  <a:srgbClr val="FFFFFF"/>
                </a:solidFill>
                <a:latin typeface="Oswald"/>
                <a:sym typeface="Oswald"/>
              </a:rPr>
              <a:t>ERKENNTNISSE</a:t>
            </a:r>
            <a:endParaRPr sz="1200" dirty="0">
              <a:solidFill>
                <a:srgbClr val="FFFFFF"/>
              </a:solidFill>
              <a:latin typeface="Oswald"/>
              <a:sym typeface="Oswald"/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C20EFF86-7DFD-E34D-BE5F-9C6C9B231D0E}"/>
              </a:ext>
            </a:extLst>
          </p:cNvPr>
          <p:cNvSpPr/>
          <p:nvPr/>
        </p:nvSpPr>
        <p:spPr>
          <a:xfrm>
            <a:off x="417443" y="1792941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pPr lvl="1"/>
            <a:r>
              <a:rPr lang="de-DE" dirty="0"/>
              <a:t>….</a:t>
            </a:r>
          </a:p>
        </p:txBody>
      </p:sp>
    </p:spTree>
    <p:extLst>
      <p:ext uri="{BB962C8B-B14F-4D97-AF65-F5344CB8AC3E}">
        <p14:creationId xmlns:p14="http://schemas.microsoft.com/office/powerpoint/2010/main" val="40775882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3"/>
          <p:cNvSpPr txBox="1">
            <a:spLocks noGrp="1"/>
          </p:cNvSpPr>
          <p:nvPr>
            <p:ph type="title"/>
          </p:nvPr>
        </p:nvSpPr>
        <p:spPr>
          <a:xfrm>
            <a:off x="311700" y="625900"/>
            <a:ext cx="8520600" cy="319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>
                <a:latin typeface="Oswald"/>
                <a:ea typeface="Oswald"/>
                <a:cs typeface="Oswald"/>
                <a:sym typeface="Oswald"/>
              </a:rPr>
              <a:t>Danke für Eure Aufmerksamkeit</a:t>
            </a:r>
            <a:endParaRPr dirty="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81" name="Google Shape;281;p23"/>
          <p:cNvSpPr/>
          <p:nvPr/>
        </p:nvSpPr>
        <p:spPr>
          <a:xfrm>
            <a:off x="-100" y="0"/>
            <a:ext cx="9144000" cy="3879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82" name="Google Shape;282;p23"/>
          <p:cNvSpPr/>
          <p:nvPr/>
        </p:nvSpPr>
        <p:spPr>
          <a:xfrm>
            <a:off x="5423876" y="9708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CASE STUDIES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83" name="Google Shape;283;p23"/>
          <p:cNvSpPr/>
          <p:nvPr/>
        </p:nvSpPr>
        <p:spPr>
          <a:xfrm>
            <a:off x="311700" y="99741"/>
            <a:ext cx="1704300" cy="191100"/>
          </a:xfrm>
          <a:prstGeom prst="homePlate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MOTIVATION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84" name="Google Shape;284;p23"/>
          <p:cNvSpPr/>
          <p:nvPr/>
        </p:nvSpPr>
        <p:spPr>
          <a:xfrm>
            <a:off x="2015759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METHOD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85" name="Google Shape;285;p23"/>
          <p:cNvSpPr/>
          <p:nvPr/>
        </p:nvSpPr>
        <p:spPr>
          <a:xfrm>
            <a:off x="3719817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LITERATURE REVIEW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86" name="Google Shape;286;p23"/>
          <p:cNvSpPr/>
          <p:nvPr/>
        </p:nvSpPr>
        <p:spPr>
          <a:xfrm>
            <a:off x="7127933" y="97055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8B9DC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RESULTS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3"/>
          <p:cNvSpPr txBox="1">
            <a:spLocks noGrp="1"/>
          </p:cNvSpPr>
          <p:nvPr>
            <p:ph type="title"/>
          </p:nvPr>
        </p:nvSpPr>
        <p:spPr>
          <a:xfrm>
            <a:off x="311700" y="625900"/>
            <a:ext cx="8520600" cy="319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>
                <a:latin typeface="Oswald"/>
                <a:ea typeface="Oswald"/>
                <a:cs typeface="Oswald"/>
                <a:sym typeface="Oswald"/>
              </a:rPr>
              <a:t>Back </a:t>
            </a:r>
            <a:r>
              <a:rPr lang="de" dirty="0" err="1">
                <a:latin typeface="Oswald"/>
                <a:ea typeface="Oswald"/>
                <a:cs typeface="Oswald"/>
                <a:sym typeface="Oswald"/>
              </a:rPr>
              <a:t>Up</a:t>
            </a:r>
            <a:endParaRPr dirty="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81" name="Google Shape;281;p23"/>
          <p:cNvSpPr/>
          <p:nvPr/>
        </p:nvSpPr>
        <p:spPr>
          <a:xfrm>
            <a:off x="-100" y="0"/>
            <a:ext cx="9144000" cy="3879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82" name="Google Shape;282;p23"/>
          <p:cNvSpPr/>
          <p:nvPr/>
        </p:nvSpPr>
        <p:spPr>
          <a:xfrm>
            <a:off x="5423876" y="9708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CASE STUDIES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83" name="Google Shape;283;p23"/>
          <p:cNvSpPr/>
          <p:nvPr/>
        </p:nvSpPr>
        <p:spPr>
          <a:xfrm>
            <a:off x="311700" y="99741"/>
            <a:ext cx="1704300" cy="191100"/>
          </a:xfrm>
          <a:prstGeom prst="homePlate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MOTIVATION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84" name="Google Shape;284;p23"/>
          <p:cNvSpPr/>
          <p:nvPr/>
        </p:nvSpPr>
        <p:spPr>
          <a:xfrm>
            <a:off x="2015759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METHOD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85" name="Google Shape;285;p23"/>
          <p:cNvSpPr/>
          <p:nvPr/>
        </p:nvSpPr>
        <p:spPr>
          <a:xfrm>
            <a:off x="3719817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LITERATURE REVIEW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86" name="Google Shape;286;p23"/>
          <p:cNvSpPr/>
          <p:nvPr/>
        </p:nvSpPr>
        <p:spPr>
          <a:xfrm>
            <a:off x="7127933" y="97055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8B9DC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RESULTS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  <p:extLst>
      <p:ext uri="{BB962C8B-B14F-4D97-AF65-F5344CB8AC3E}">
        <p14:creationId xmlns:p14="http://schemas.microsoft.com/office/powerpoint/2010/main" val="15886390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7"/>
          <p:cNvSpPr txBox="1">
            <a:spLocks noGrp="1"/>
          </p:cNvSpPr>
          <p:nvPr>
            <p:ph type="title"/>
          </p:nvPr>
        </p:nvSpPr>
        <p:spPr>
          <a:xfrm>
            <a:off x="311700" y="4735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Oswald"/>
                <a:ea typeface="Oswald"/>
                <a:cs typeface="Oswald"/>
                <a:sym typeface="Oswald"/>
              </a:rPr>
              <a:t>Concept Model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51" name="Google Shape;151;p17"/>
          <p:cNvSpPr/>
          <p:nvPr/>
        </p:nvSpPr>
        <p:spPr>
          <a:xfrm>
            <a:off x="-100" y="0"/>
            <a:ext cx="9144000" cy="3879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52" name="Google Shape;152;p17"/>
          <p:cNvSpPr/>
          <p:nvPr/>
        </p:nvSpPr>
        <p:spPr>
          <a:xfrm>
            <a:off x="5423876" y="9708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CASE STUDIES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53" name="Google Shape;153;p17"/>
          <p:cNvSpPr/>
          <p:nvPr/>
        </p:nvSpPr>
        <p:spPr>
          <a:xfrm>
            <a:off x="311700" y="99741"/>
            <a:ext cx="1704300" cy="191100"/>
          </a:xfrm>
          <a:prstGeom prst="homePlate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MOTIVATION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54" name="Google Shape;154;p17"/>
          <p:cNvSpPr/>
          <p:nvPr/>
        </p:nvSpPr>
        <p:spPr>
          <a:xfrm>
            <a:off x="2015759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METHOD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55" name="Google Shape;155;p17"/>
          <p:cNvSpPr/>
          <p:nvPr/>
        </p:nvSpPr>
        <p:spPr>
          <a:xfrm>
            <a:off x="3719817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8B9DC3"/>
          </a:solidFill>
          <a:ln w="9525" cap="flat" cmpd="sng">
            <a:solidFill>
              <a:srgbClr val="8B9DC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LITERATURE REVIEW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56" name="Google Shape;156;p17"/>
          <p:cNvSpPr/>
          <p:nvPr/>
        </p:nvSpPr>
        <p:spPr>
          <a:xfrm>
            <a:off x="7127933" y="97055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RESULTS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57" name="Google Shape;157;p17"/>
          <p:cNvSpPr/>
          <p:nvPr/>
        </p:nvSpPr>
        <p:spPr>
          <a:xfrm>
            <a:off x="425753" y="2310283"/>
            <a:ext cx="1654380" cy="954533"/>
          </a:xfrm>
          <a:prstGeom prst="rect">
            <a:avLst/>
          </a:prstGeom>
          <a:solidFill>
            <a:srgbClr val="4267B2"/>
          </a:solidFill>
          <a:ln w="9525" cap="flat" cmpd="sng">
            <a:solidFill>
              <a:srgbClr val="4267B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9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Commercial Objectives</a:t>
            </a:r>
            <a:endParaRPr sz="19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58" name="Google Shape;158;p17"/>
          <p:cNvSpPr/>
          <p:nvPr/>
        </p:nvSpPr>
        <p:spPr>
          <a:xfrm>
            <a:off x="3675800" y="702931"/>
            <a:ext cx="1792200" cy="794400"/>
          </a:xfrm>
          <a:prstGeom prst="rect">
            <a:avLst/>
          </a:prstGeom>
          <a:solidFill>
            <a:srgbClr val="29487D"/>
          </a:solidFill>
          <a:ln w="9525" cap="flat" cmpd="sng">
            <a:solidFill>
              <a:srgbClr val="29487D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9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C1 Software Quality</a:t>
            </a:r>
            <a:endParaRPr sz="19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159" name="Google Shape;159;p17"/>
          <p:cNvGrpSpPr/>
          <p:nvPr/>
        </p:nvGrpSpPr>
        <p:grpSpPr>
          <a:xfrm>
            <a:off x="7172200" y="1987806"/>
            <a:ext cx="1792200" cy="1455481"/>
            <a:chOff x="6740813" y="1744125"/>
            <a:chExt cx="1792200" cy="1728600"/>
          </a:xfrm>
        </p:grpSpPr>
        <p:sp>
          <p:nvSpPr>
            <p:cNvPr id="160" name="Google Shape;160;p17"/>
            <p:cNvSpPr/>
            <p:nvPr/>
          </p:nvSpPr>
          <p:spPr>
            <a:xfrm>
              <a:off x="6740813" y="1744125"/>
              <a:ext cx="1792200" cy="1728600"/>
            </a:xfrm>
            <a:prstGeom prst="rect">
              <a:avLst/>
            </a:prstGeom>
            <a:solidFill>
              <a:srgbClr val="8B9DC3"/>
            </a:solidFill>
            <a:ln w="9525" cap="flat" cmpd="sng">
              <a:solidFill>
                <a:srgbClr val="8B9DC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1900">
                  <a:solidFill>
                    <a:srgbClr val="FFFFFF"/>
                  </a:solidFill>
                  <a:latin typeface="Oswald"/>
                  <a:ea typeface="Oswald"/>
                  <a:cs typeface="Oswald"/>
                  <a:sym typeface="Oswald"/>
                </a:rPr>
                <a:t>Result: </a:t>
              </a:r>
              <a:endParaRPr sz="19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1900">
                  <a:solidFill>
                    <a:srgbClr val="FFFFFF"/>
                  </a:solidFill>
                  <a:latin typeface="Oswald"/>
                  <a:ea typeface="Oswald"/>
                  <a:cs typeface="Oswald"/>
                  <a:sym typeface="Oswald"/>
                </a:rPr>
                <a:t>Answers to the research questions</a:t>
              </a:r>
              <a:endParaRPr sz="19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  <p:pic>
          <p:nvPicPr>
            <p:cNvPr id="161" name="Google Shape;161;p1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867438" y="2661324"/>
              <a:ext cx="533500" cy="582156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algn="bl" rotWithShape="0">
                <a:srgbClr val="000000">
                  <a:alpha val="50000"/>
                </a:srgbClr>
              </a:outerShdw>
            </a:effectLst>
          </p:spPr>
        </p:pic>
      </p:grpSp>
      <p:sp>
        <p:nvSpPr>
          <p:cNvPr id="162" name="Google Shape;162;p17"/>
          <p:cNvSpPr/>
          <p:nvPr/>
        </p:nvSpPr>
        <p:spPr>
          <a:xfrm>
            <a:off x="3675900" y="1593668"/>
            <a:ext cx="1792200" cy="794400"/>
          </a:xfrm>
          <a:prstGeom prst="rect">
            <a:avLst/>
          </a:prstGeom>
          <a:solidFill>
            <a:srgbClr val="29487D"/>
          </a:solidFill>
          <a:ln w="9525" cap="flat" cmpd="sng">
            <a:solidFill>
              <a:srgbClr val="29487D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9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C2 Outside Technical Support</a:t>
            </a:r>
            <a:endParaRPr sz="19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63" name="Google Shape;163;p17"/>
          <p:cNvSpPr/>
          <p:nvPr/>
        </p:nvSpPr>
        <p:spPr>
          <a:xfrm>
            <a:off x="3675800" y="2462193"/>
            <a:ext cx="1792200" cy="794400"/>
          </a:xfrm>
          <a:prstGeom prst="rect">
            <a:avLst/>
          </a:prstGeom>
          <a:solidFill>
            <a:srgbClr val="29487D"/>
          </a:solidFill>
          <a:ln w="9525" cap="flat" cmpd="sng">
            <a:solidFill>
              <a:srgbClr val="29487D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9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C3 Business Opportunity</a:t>
            </a:r>
            <a:endParaRPr sz="19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64" name="Google Shape;164;p17"/>
          <p:cNvSpPr/>
          <p:nvPr/>
        </p:nvSpPr>
        <p:spPr>
          <a:xfrm>
            <a:off x="3675900" y="3362068"/>
            <a:ext cx="1792200" cy="794400"/>
          </a:xfrm>
          <a:prstGeom prst="rect">
            <a:avLst/>
          </a:prstGeom>
          <a:solidFill>
            <a:srgbClr val="29487D"/>
          </a:solidFill>
          <a:ln w="9525" cap="flat" cmpd="sng">
            <a:solidFill>
              <a:srgbClr val="29487D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9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C4 Business Model</a:t>
            </a:r>
            <a:endParaRPr sz="19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65" name="Google Shape;165;p17"/>
          <p:cNvSpPr/>
          <p:nvPr/>
        </p:nvSpPr>
        <p:spPr>
          <a:xfrm>
            <a:off x="3675900" y="4261943"/>
            <a:ext cx="1792200" cy="794400"/>
          </a:xfrm>
          <a:prstGeom prst="rect">
            <a:avLst/>
          </a:prstGeom>
          <a:solidFill>
            <a:srgbClr val="29487D"/>
          </a:solidFill>
          <a:ln w="9525" cap="flat" cmpd="sng">
            <a:solidFill>
              <a:srgbClr val="29487D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9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C5 External Innovation</a:t>
            </a:r>
            <a:endParaRPr sz="19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166" name="Google Shape;166;p17"/>
          <p:cNvCxnSpPr>
            <a:stCxn id="157" idx="3"/>
            <a:endCxn id="158" idx="1"/>
          </p:cNvCxnSpPr>
          <p:nvPr/>
        </p:nvCxnSpPr>
        <p:spPr>
          <a:xfrm rot="10800000" flipH="1">
            <a:off x="2080132" y="1100049"/>
            <a:ext cx="1595700" cy="1687500"/>
          </a:xfrm>
          <a:prstGeom prst="curvedConnector3">
            <a:avLst>
              <a:gd name="adj1" fmla="val 49999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67" name="Google Shape;167;p17"/>
          <p:cNvCxnSpPr>
            <a:stCxn id="157" idx="3"/>
            <a:endCxn id="162" idx="1"/>
          </p:cNvCxnSpPr>
          <p:nvPr/>
        </p:nvCxnSpPr>
        <p:spPr>
          <a:xfrm rot="10800000" flipH="1">
            <a:off x="2080132" y="1990749"/>
            <a:ext cx="1595700" cy="796800"/>
          </a:xfrm>
          <a:prstGeom prst="curvedConnector3">
            <a:avLst>
              <a:gd name="adj1" fmla="val 50002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68" name="Google Shape;168;p17"/>
          <p:cNvCxnSpPr>
            <a:stCxn id="157" idx="3"/>
            <a:endCxn id="163" idx="1"/>
          </p:cNvCxnSpPr>
          <p:nvPr/>
        </p:nvCxnSpPr>
        <p:spPr>
          <a:xfrm>
            <a:off x="2080132" y="2787549"/>
            <a:ext cx="1595700" cy="71700"/>
          </a:xfrm>
          <a:prstGeom prst="curvedConnector3">
            <a:avLst>
              <a:gd name="adj1" fmla="val 49999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69" name="Google Shape;169;p17"/>
          <p:cNvCxnSpPr>
            <a:stCxn id="157" idx="3"/>
            <a:endCxn id="164" idx="1"/>
          </p:cNvCxnSpPr>
          <p:nvPr/>
        </p:nvCxnSpPr>
        <p:spPr>
          <a:xfrm>
            <a:off x="2080132" y="2787549"/>
            <a:ext cx="1595700" cy="971700"/>
          </a:xfrm>
          <a:prstGeom prst="curvedConnector3">
            <a:avLst>
              <a:gd name="adj1" fmla="val 50002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70" name="Google Shape;170;p17"/>
          <p:cNvCxnSpPr>
            <a:stCxn id="157" idx="3"/>
            <a:endCxn id="165" idx="1"/>
          </p:cNvCxnSpPr>
          <p:nvPr/>
        </p:nvCxnSpPr>
        <p:spPr>
          <a:xfrm>
            <a:off x="2080132" y="2787549"/>
            <a:ext cx="1595700" cy="1871700"/>
          </a:xfrm>
          <a:prstGeom prst="curvedConnector3">
            <a:avLst>
              <a:gd name="adj1" fmla="val 50002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71" name="Google Shape;171;p17"/>
          <p:cNvCxnSpPr>
            <a:stCxn id="158" idx="3"/>
            <a:endCxn id="160" idx="1"/>
          </p:cNvCxnSpPr>
          <p:nvPr/>
        </p:nvCxnSpPr>
        <p:spPr>
          <a:xfrm>
            <a:off x="5468000" y="1100131"/>
            <a:ext cx="1704300" cy="1615500"/>
          </a:xfrm>
          <a:prstGeom prst="curvedConnector3">
            <a:avLst>
              <a:gd name="adj1" fmla="val 4999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72" name="Google Shape;172;p17"/>
          <p:cNvCxnSpPr>
            <a:stCxn id="165" idx="3"/>
            <a:endCxn id="160" idx="1"/>
          </p:cNvCxnSpPr>
          <p:nvPr/>
        </p:nvCxnSpPr>
        <p:spPr>
          <a:xfrm rot="10800000" flipH="1">
            <a:off x="5468100" y="2715443"/>
            <a:ext cx="1704000" cy="1943700"/>
          </a:xfrm>
          <a:prstGeom prst="curvedConnector3">
            <a:avLst>
              <a:gd name="adj1" fmla="val 50003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73" name="Google Shape;173;p17"/>
          <p:cNvCxnSpPr>
            <a:stCxn id="164" idx="3"/>
            <a:endCxn id="160" idx="1"/>
          </p:cNvCxnSpPr>
          <p:nvPr/>
        </p:nvCxnSpPr>
        <p:spPr>
          <a:xfrm rot="10800000" flipH="1">
            <a:off x="5468100" y="2715568"/>
            <a:ext cx="1704000" cy="1043700"/>
          </a:xfrm>
          <a:prstGeom prst="curvedConnector3">
            <a:avLst>
              <a:gd name="adj1" fmla="val 50003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74" name="Google Shape;174;p17"/>
          <p:cNvCxnSpPr>
            <a:stCxn id="163" idx="3"/>
            <a:endCxn id="160" idx="1"/>
          </p:cNvCxnSpPr>
          <p:nvPr/>
        </p:nvCxnSpPr>
        <p:spPr>
          <a:xfrm rot="10800000" flipH="1">
            <a:off x="5468000" y="2715693"/>
            <a:ext cx="1704300" cy="143700"/>
          </a:xfrm>
          <a:prstGeom prst="curvedConnector3">
            <a:avLst>
              <a:gd name="adj1" fmla="val 4999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75" name="Google Shape;175;p17"/>
          <p:cNvCxnSpPr>
            <a:stCxn id="162" idx="3"/>
            <a:endCxn id="160" idx="1"/>
          </p:cNvCxnSpPr>
          <p:nvPr/>
        </p:nvCxnSpPr>
        <p:spPr>
          <a:xfrm>
            <a:off x="5468100" y="1990868"/>
            <a:ext cx="1704000" cy="724800"/>
          </a:xfrm>
          <a:prstGeom prst="curvedConnector3">
            <a:avLst>
              <a:gd name="adj1" fmla="val 50003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176" name="Google Shape;176;p17"/>
          <p:cNvSpPr txBox="1"/>
          <p:nvPr/>
        </p:nvSpPr>
        <p:spPr>
          <a:xfrm>
            <a:off x="-100" y="4866600"/>
            <a:ext cx="4137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600">
                <a:solidFill>
                  <a:srgbClr val="999999"/>
                </a:solidFill>
              </a:rPr>
              <a:t>Zhou et al. (2016, p. 8)</a:t>
            </a:r>
            <a:endParaRPr sz="600">
              <a:solidFill>
                <a:srgbClr val="999999"/>
              </a:solidFill>
            </a:endParaRPr>
          </a:p>
        </p:txBody>
      </p:sp>
      <p:pic>
        <p:nvPicPr>
          <p:cNvPr id="177" name="Google Shape;17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83700" y="2780000"/>
            <a:ext cx="387900" cy="38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19"/>
          <p:cNvPicPr preferRelativeResize="0"/>
          <p:nvPr/>
        </p:nvPicPr>
        <p:blipFill rotWithShape="1">
          <a:blip r:embed="rId3">
            <a:alphaModFix/>
          </a:blip>
          <a:srcRect t="2999" b="41964"/>
          <a:stretch/>
        </p:blipFill>
        <p:spPr>
          <a:xfrm>
            <a:off x="6789513" y="1296226"/>
            <a:ext cx="1645174" cy="96817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99" name="Google Shape;199;p19"/>
          <p:cNvSpPr/>
          <p:nvPr/>
        </p:nvSpPr>
        <p:spPr>
          <a:xfrm>
            <a:off x="845900" y="1315150"/>
            <a:ext cx="2635800" cy="3081600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64977"/>
            </a:avLst>
          </a:prstGeom>
          <a:solidFill>
            <a:srgbClr val="F3F3F3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19"/>
          <p:cNvSpPr txBox="1">
            <a:spLocks noGrp="1"/>
          </p:cNvSpPr>
          <p:nvPr>
            <p:ph type="title"/>
          </p:nvPr>
        </p:nvSpPr>
        <p:spPr>
          <a:xfrm>
            <a:off x="311700" y="4735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Oswald"/>
                <a:ea typeface="Oswald"/>
                <a:cs typeface="Oswald"/>
                <a:sym typeface="Oswald"/>
              </a:rPr>
              <a:t>Case Studies Approach 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201" name="Google Shape;201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90012" y="1477387"/>
            <a:ext cx="1564017" cy="169337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202" name="Google Shape;202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15999" y="3566850"/>
            <a:ext cx="2302122" cy="724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05675" y="1477375"/>
            <a:ext cx="703800" cy="8522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54500" y="3001840"/>
            <a:ext cx="1406150" cy="994160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19"/>
          <p:cNvSpPr/>
          <p:nvPr/>
        </p:nvSpPr>
        <p:spPr>
          <a:xfrm>
            <a:off x="3888700" y="1231650"/>
            <a:ext cx="1472400" cy="636000"/>
          </a:xfrm>
          <a:prstGeom prst="rect">
            <a:avLst/>
          </a:prstGeom>
          <a:solidFill>
            <a:srgbClr val="29487D"/>
          </a:solidFill>
          <a:ln w="9525" cap="flat" cmpd="sng">
            <a:solidFill>
              <a:srgbClr val="29487D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C1 Software Quality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06" name="Google Shape;206;p19"/>
          <p:cNvSpPr/>
          <p:nvPr/>
        </p:nvSpPr>
        <p:spPr>
          <a:xfrm>
            <a:off x="3888782" y="1944590"/>
            <a:ext cx="1472400" cy="636000"/>
          </a:xfrm>
          <a:prstGeom prst="rect">
            <a:avLst/>
          </a:prstGeom>
          <a:solidFill>
            <a:srgbClr val="29487D"/>
          </a:solidFill>
          <a:ln w="9525" cap="flat" cmpd="sng">
            <a:solidFill>
              <a:srgbClr val="29487D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C2 Outside Technical Support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07" name="Google Shape;207;p19"/>
          <p:cNvSpPr/>
          <p:nvPr/>
        </p:nvSpPr>
        <p:spPr>
          <a:xfrm>
            <a:off x="3888700" y="2639750"/>
            <a:ext cx="1472400" cy="636000"/>
          </a:xfrm>
          <a:prstGeom prst="rect">
            <a:avLst/>
          </a:prstGeom>
          <a:solidFill>
            <a:srgbClr val="29487D"/>
          </a:solidFill>
          <a:ln w="9525" cap="flat" cmpd="sng">
            <a:solidFill>
              <a:srgbClr val="29487D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C3 Business Opportunity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08" name="Google Shape;208;p19"/>
          <p:cNvSpPr/>
          <p:nvPr/>
        </p:nvSpPr>
        <p:spPr>
          <a:xfrm>
            <a:off x="3888782" y="3360003"/>
            <a:ext cx="1472400" cy="636000"/>
          </a:xfrm>
          <a:prstGeom prst="rect">
            <a:avLst/>
          </a:prstGeom>
          <a:solidFill>
            <a:srgbClr val="29487D"/>
          </a:solidFill>
          <a:ln w="9525" cap="flat" cmpd="sng">
            <a:solidFill>
              <a:srgbClr val="29487D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C4 Business Model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09" name="Google Shape;209;p19"/>
          <p:cNvSpPr/>
          <p:nvPr/>
        </p:nvSpPr>
        <p:spPr>
          <a:xfrm>
            <a:off x="3888782" y="4080256"/>
            <a:ext cx="1472400" cy="636000"/>
          </a:xfrm>
          <a:prstGeom prst="rect">
            <a:avLst/>
          </a:prstGeom>
          <a:solidFill>
            <a:srgbClr val="29487D"/>
          </a:solidFill>
          <a:ln w="9525" cap="flat" cmpd="sng">
            <a:solidFill>
              <a:srgbClr val="29487D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C5 External Innovation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10" name="Google Shape;210;p19"/>
          <p:cNvSpPr txBox="1"/>
          <p:nvPr/>
        </p:nvSpPr>
        <p:spPr>
          <a:xfrm>
            <a:off x="-100" y="4772600"/>
            <a:ext cx="4137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600">
                <a:solidFill>
                  <a:srgbClr val="999999"/>
                </a:solidFill>
              </a:rPr>
              <a:t>Facebook (2020)</a:t>
            </a:r>
            <a:endParaRPr sz="600">
              <a:solidFill>
                <a:srgbClr val="99999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600">
                <a:solidFill>
                  <a:srgbClr val="999999"/>
                </a:solidFill>
              </a:rPr>
              <a:t>Zhou et al. (2016, p. 8)</a:t>
            </a:r>
            <a:endParaRPr sz="600">
              <a:solidFill>
                <a:srgbClr val="999999"/>
              </a:solidFill>
            </a:endParaRPr>
          </a:p>
        </p:txBody>
      </p:sp>
      <p:pic>
        <p:nvPicPr>
          <p:cNvPr id="211" name="Google Shape;211;p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716000" y="1959850"/>
            <a:ext cx="1792200" cy="1792200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19"/>
          <p:cNvSpPr txBox="1">
            <a:spLocks noGrp="1"/>
          </p:cNvSpPr>
          <p:nvPr>
            <p:ph type="title"/>
          </p:nvPr>
        </p:nvSpPr>
        <p:spPr>
          <a:xfrm>
            <a:off x="1304400" y="2377800"/>
            <a:ext cx="1099800" cy="38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600">
                <a:latin typeface="Oswald"/>
                <a:ea typeface="Oswald"/>
                <a:cs typeface="Oswald"/>
                <a:sym typeface="Oswald"/>
              </a:rPr>
              <a:t>PyTorch </a:t>
            </a:r>
            <a:endParaRPr sz="16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13" name="Google Shape;213;p19"/>
          <p:cNvSpPr txBox="1">
            <a:spLocks noGrp="1"/>
          </p:cNvSpPr>
          <p:nvPr>
            <p:ph type="title"/>
          </p:nvPr>
        </p:nvSpPr>
        <p:spPr>
          <a:xfrm>
            <a:off x="1366088" y="3903750"/>
            <a:ext cx="703800" cy="38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600">
                <a:latin typeface="Oswald"/>
                <a:ea typeface="Oswald"/>
                <a:cs typeface="Oswald"/>
                <a:sym typeface="Oswald"/>
              </a:rPr>
              <a:t>React</a:t>
            </a:r>
            <a:endParaRPr sz="16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14" name="Google Shape;214;p19"/>
          <p:cNvSpPr/>
          <p:nvPr/>
        </p:nvSpPr>
        <p:spPr>
          <a:xfrm>
            <a:off x="5637050" y="2147550"/>
            <a:ext cx="1155300" cy="1395300"/>
          </a:xfrm>
          <a:prstGeom prst="rightArrow">
            <a:avLst>
              <a:gd name="adj1" fmla="val 50000"/>
              <a:gd name="adj2" fmla="val 53752"/>
            </a:avLst>
          </a:prstGeom>
          <a:solidFill>
            <a:srgbClr val="F3F3F3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>
                <a:solidFill>
                  <a:srgbClr val="999999"/>
                </a:solidFill>
                <a:latin typeface="Oswald"/>
                <a:ea typeface="Oswald"/>
                <a:cs typeface="Oswald"/>
                <a:sym typeface="Oswald"/>
              </a:rPr>
              <a:t>     Analysis</a:t>
            </a:r>
            <a:endParaRPr sz="800">
              <a:solidFill>
                <a:srgbClr val="999999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15" name="Google Shape;215;p19"/>
          <p:cNvSpPr txBox="1"/>
          <p:nvPr/>
        </p:nvSpPr>
        <p:spPr>
          <a:xfrm>
            <a:off x="2539100" y="2711400"/>
            <a:ext cx="12147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>
                <a:solidFill>
                  <a:schemeClr val="lt2"/>
                </a:solidFill>
                <a:latin typeface="Oswald"/>
                <a:ea typeface="Oswald"/>
                <a:cs typeface="Oswald"/>
                <a:sym typeface="Oswald"/>
              </a:rPr>
              <a:t>Identification</a:t>
            </a:r>
            <a:endParaRPr sz="800">
              <a:solidFill>
                <a:schemeClr val="lt2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lt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16" name="Google Shape;216;p19"/>
          <p:cNvSpPr txBox="1">
            <a:spLocks noGrp="1"/>
          </p:cNvSpPr>
          <p:nvPr>
            <p:ph type="title"/>
          </p:nvPr>
        </p:nvSpPr>
        <p:spPr>
          <a:xfrm>
            <a:off x="7260188" y="3608100"/>
            <a:ext cx="703800" cy="38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600">
                <a:latin typeface="Oswald"/>
                <a:ea typeface="Oswald"/>
                <a:cs typeface="Oswald"/>
                <a:sym typeface="Oswald"/>
              </a:rPr>
              <a:t>GitHub</a:t>
            </a:r>
            <a:endParaRPr sz="16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17" name="Google Shape;217;p19"/>
          <p:cNvSpPr/>
          <p:nvPr/>
        </p:nvSpPr>
        <p:spPr>
          <a:xfrm>
            <a:off x="-100" y="0"/>
            <a:ext cx="9144000" cy="3879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18" name="Google Shape;218;p19"/>
          <p:cNvSpPr/>
          <p:nvPr/>
        </p:nvSpPr>
        <p:spPr>
          <a:xfrm>
            <a:off x="5423876" y="9708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8B9DC3"/>
          </a:solidFill>
          <a:ln w="9525" cap="flat" cmpd="sng">
            <a:solidFill>
              <a:srgbClr val="8B9DC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CASE STUDIES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19" name="Google Shape;219;p19"/>
          <p:cNvSpPr/>
          <p:nvPr/>
        </p:nvSpPr>
        <p:spPr>
          <a:xfrm>
            <a:off x="311700" y="99741"/>
            <a:ext cx="1704300" cy="191100"/>
          </a:xfrm>
          <a:prstGeom prst="homePlate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MOTIVATION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20" name="Google Shape;220;p19"/>
          <p:cNvSpPr/>
          <p:nvPr/>
        </p:nvSpPr>
        <p:spPr>
          <a:xfrm>
            <a:off x="2015759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METHOD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21" name="Google Shape;221;p19"/>
          <p:cNvSpPr/>
          <p:nvPr/>
        </p:nvSpPr>
        <p:spPr>
          <a:xfrm>
            <a:off x="3719817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LITERATURE REVIEW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22" name="Google Shape;222;p19"/>
          <p:cNvSpPr/>
          <p:nvPr/>
        </p:nvSpPr>
        <p:spPr>
          <a:xfrm>
            <a:off x="7127933" y="97055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RESULTS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8"/>
          <p:cNvSpPr txBox="1">
            <a:spLocks noGrp="1"/>
          </p:cNvSpPr>
          <p:nvPr>
            <p:ph type="title"/>
          </p:nvPr>
        </p:nvSpPr>
        <p:spPr>
          <a:xfrm>
            <a:off x="334250" y="416550"/>
            <a:ext cx="84753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>
                <a:latin typeface="Oswald"/>
                <a:ea typeface="Oswald"/>
                <a:cs typeface="Oswald"/>
                <a:sym typeface="Oswald"/>
              </a:rPr>
              <a:t>Team</a:t>
            </a:r>
            <a:endParaRPr dirty="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93" name="Google Shape;193;p18"/>
          <p:cNvSpPr txBox="1"/>
          <p:nvPr/>
        </p:nvSpPr>
        <p:spPr>
          <a:xfrm>
            <a:off x="-100" y="4866600"/>
            <a:ext cx="4137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600">
                <a:solidFill>
                  <a:srgbClr val="999999"/>
                </a:solidFill>
              </a:rPr>
              <a:t>https://engineering.fb.com/2020/01/13/open-source/open-source-2019/</a:t>
            </a:r>
            <a:endParaRPr sz="600">
              <a:solidFill>
                <a:srgbClr val="999999"/>
              </a:solidFill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808B0E14-3CAA-874F-8601-B259494722ED}"/>
              </a:ext>
            </a:extLst>
          </p:cNvPr>
          <p:cNvSpPr txBox="1"/>
          <p:nvPr/>
        </p:nvSpPr>
        <p:spPr>
          <a:xfrm>
            <a:off x="432233" y="3310983"/>
            <a:ext cx="1964505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Anh-Thu Tran</a:t>
            </a:r>
          </a:p>
          <a:p>
            <a:r>
              <a:rPr lang="de-DE" sz="1200" dirty="0"/>
              <a:t>TU Berlin</a:t>
            </a:r>
          </a:p>
          <a:p>
            <a:r>
              <a:rPr lang="de-DE" sz="1200" dirty="0"/>
              <a:t>Wirtschaftsinformatik </a:t>
            </a:r>
            <a:r>
              <a:rPr lang="de-DE" sz="1200" dirty="0" err="1"/>
              <a:t>MSc</a:t>
            </a:r>
            <a:endParaRPr lang="de-DE" sz="1200" dirty="0"/>
          </a:p>
          <a:p>
            <a:endParaRPr lang="de-DE" sz="1400" dirty="0"/>
          </a:p>
          <a:p>
            <a:endParaRPr lang="de-DE" dirty="0"/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B0858827-0AB5-A946-B221-676B8A9D73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233" y="1376948"/>
            <a:ext cx="1964505" cy="1859732"/>
          </a:xfrm>
          <a:prstGeom prst="rect">
            <a:avLst/>
          </a:prstGeom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6CC2938F-F4F5-A543-93C2-071DC086935A}"/>
              </a:ext>
            </a:extLst>
          </p:cNvPr>
          <p:cNvSpPr/>
          <p:nvPr/>
        </p:nvSpPr>
        <p:spPr>
          <a:xfrm>
            <a:off x="2607395" y="1387443"/>
            <a:ext cx="1964505" cy="18387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2202CAE6-A801-704D-AC4B-71FB88E80D5E}"/>
              </a:ext>
            </a:extLst>
          </p:cNvPr>
          <p:cNvSpPr/>
          <p:nvPr/>
        </p:nvSpPr>
        <p:spPr>
          <a:xfrm>
            <a:off x="4833736" y="1376948"/>
            <a:ext cx="1964505" cy="18387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C5D7B38A-A3D1-5149-B970-EE8F1E6CFD9E}"/>
              </a:ext>
            </a:extLst>
          </p:cNvPr>
          <p:cNvSpPr txBox="1"/>
          <p:nvPr/>
        </p:nvSpPr>
        <p:spPr>
          <a:xfrm>
            <a:off x="2607394" y="3310983"/>
            <a:ext cx="1964505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Wilke </a:t>
            </a:r>
            <a:r>
              <a:rPr lang="de-DE" b="1" dirty="0" err="1"/>
              <a:t>Klausing</a:t>
            </a:r>
            <a:endParaRPr lang="de-DE" b="1" dirty="0"/>
          </a:p>
          <a:p>
            <a:r>
              <a:rPr lang="de-DE" sz="1200" dirty="0"/>
              <a:t>TU Berlin</a:t>
            </a:r>
          </a:p>
          <a:p>
            <a:r>
              <a:rPr lang="de-DE" sz="1200" dirty="0"/>
              <a:t>Wirtschaftsinformatik </a:t>
            </a:r>
            <a:r>
              <a:rPr lang="de-DE" sz="1200" dirty="0" err="1"/>
              <a:t>MSc</a:t>
            </a:r>
            <a:endParaRPr lang="de-DE" sz="1200" dirty="0"/>
          </a:p>
          <a:p>
            <a:endParaRPr lang="de-DE" sz="1400" dirty="0"/>
          </a:p>
          <a:p>
            <a:endParaRPr lang="de-DE" dirty="0"/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166688BF-02EC-2446-B702-211517AEC76D}"/>
              </a:ext>
            </a:extLst>
          </p:cNvPr>
          <p:cNvSpPr txBox="1"/>
          <p:nvPr/>
        </p:nvSpPr>
        <p:spPr>
          <a:xfrm>
            <a:off x="7008896" y="3310983"/>
            <a:ext cx="201568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Thi Minh Trang Dinh</a:t>
            </a:r>
          </a:p>
          <a:p>
            <a:r>
              <a:rPr lang="de-DE" sz="1200" dirty="0">
                <a:latin typeface="+mn-lt"/>
              </a:rPr>
              <a:t>TU Berlin</a:t>
            </a:r>
          </a:p>
          <a:p>
            <a:r>
              <a:rPr lang="de-DE" sz="1200" dirty="0">
                <a:latin typeface="+mn-lt"/>
              </a:rPr>
              <a:t>Wirtschaftsingenieurwesen</a:t>
            </a:r>
          </a:p>
          <a:p>
            <a:r>
              <a:rPr lang="de-DE" sz="1200" dirty="0" err="1">
                <a:latin typeface="+mn-lt"/>
              </a:rPr>
              <a:t>MSc</a:t>
            </a:r>
            <a:endParaRPr lang="de-DE" sz="1200" dirty="0">
              <a:latin typeface="+mn-lt"/>
            </a:endParaRPr>
          </a:p>
          <a:p>
            <a:endParaRPr lang="de-DE" dirty="0"/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6DF7A789-7B43-294B-8BCD-7492E31D9B14}"/>
              </a:ext>
            </a:extLst>
          </p:cNvPr>
          <p:cNvSpPr txBox="1"/>
          <p:nvPr/>
        </p:nvSpPr>
        <p:spPr>
          <a:xfrm>
            <a:off x="4833735" y="3316287"/>
            <a:ext cx="1964505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err="1"/>
              <a:t>Toke</a:t>
            </a:r>
            <a:endParaRPr lang="de-DE" b="1" dirty="0"/>
          </a:p>
          <a:p>
            <a:r>
              <a:rPr lang="de-DE" sz="1200" dirty="0"/>
              <a:t>TU Berlin</a:t>
            </a:r>
          </a:p>
          <a:p>
            <a:r>
              <a:rPr lang="de-DE" sz="1200" dirty="0"/>
              <a:t>…</a:t>
            </a:r>
          </a:p>
          <a:p>
            <a:endParaRPr lang="de-DE" sz="1400" dirty="0"/>
          </a:p>
          <a:p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270AF6C-3D18-4643-85A0-A8284B26B7F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493" t="16091" r="13243" b="1162"/>
          <a:stretch/>
        </p:blipFill>
        <p:spPr>
          <a:xfrm>
            <a:off x="2607394" y="1376948"/>
            <a:ext cx="1970644" cy="1859732"/>
          </a:xfrm>
          <a:prstGeom prst="rect">
            <a:avLst/>
          </a:prstGeom>
        </p:spPr>
      </p:pic>
      <p:pic>
        <p:nvPicPr>
          <p:cNvPr id="7" name="Grafik 6" descr="Ein Bild, das Gras, draußen, Person, stehend enthält.&#10;&#10;Automatisch generierte Beschreibung">
            <a:extLst>
              <a:ext uri="{FF2B5EF4-FFF2-40B4-BE49-F238E27FC236}">
                <a16:creationId xmlns:a16="http://schemas.microsoft.com/office/drawing/2014/main" id="{7D088BE6-284F-4C2E-BAA9-587AB19EF01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9784" t="37968" r="2362" b="26283"/>
          <a:stretch/>
        </p:blipFill>
        <p:spPr>
          <a:xfrm>
            <a:off x="7053939" y="1397941"/>
            <a:ext cx="1970644" cy="1838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4752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0"/>
          <p:cNvSpPr txBox="1">
            <a:spLocks noGrp="1"/>
          </p:cNvSpPr>
          <p:nvPr>
            <p:ph type="title"/>
          </p:nvPr>
        </p:nvSpPr>
        <p:spPr>
          <a:xfrm>
            <a:off x="311700" y="473500"/>
            <a:ext cx="8520600" cy="87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600">
                <a:latin typeface="Oswald"/>
                <a:ea typeface="Oswald"/>
                <a:cs typeface="Oswald"/>
                <a:sym typeface="Oswald"/>
              </a:rPr>
              <a:t>Results - Reasons for Companies to Invest into OSS Projects</a:t>
            </a:r>
            <a:endParaRPr sz="26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28" name="Google Shape;228;p20"/>
          <p:cNvSpPr txBox="1">
            <a:spLocks noGrp="1"/>
          </p:cNvSpPr>
          <p:nvPr>
            <p:ph type="body" idx="1"/>
          </p:nvPr>
        </p:nvSpPr>
        <p:spPr>
          <a:xfrm>
            <a:off x="311700" y="1519350"/>
            <a:ext cx="4090200" cy="34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b="1">
                <a:latin typeface="Oswald"/>
                <a:ea typeface="Oswald"/>
                <a:cs typeface="Oswald"/>
                <a:sym typeface="Oswald"/>
              </a:rPr>
              <a:t>         Software Quality</a:t>
            </a:r>
            <a:endParaRPr b="1">
              <a:latin typeface="Oswald"/>
              <a:ea typeface="Oswald"/>
              <a:cs typeface="Oswald"/>
              <a:sym typeface="Oswald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Oswald"/>
              <a:buChar char="●"/>
            </a:pPr>
            <a:r>
              <a:rPr lang="de">
                <a:latin typeface="Oswald"/>
                <a:ea typeface="Oswald"/>
                <a:cs typeface="Oswald"/>
                <a:sym typeface="Oswald"/>
              </a:rPr>
              <a:t>Frequent Software Version </a:t>
            </a:r>
            <a:r>
              <a:rPr lang="de" b="1">
                <a:latin typeface="Oswald"/>
                <a:ea typeface="Oswald"/>
                <a:cs typeface="Oswald"/>
                <a:sym typeface="Oswald"/>
              </a:rPr>
              <a:t>Updates </a:t>
            </a:r>
            <a:r>
              <a:rPr lang="de">
                <a:latin typeface="Oswald"/>
                <a:ea typeface="Oswald"/>
                <a:cs typeface="Oswald"/>
                <a:sym typeface="Oswald"/>
              </a:rPr>
              <a:t>as an indicator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Char char="●"/>
            </a:pPr>
            <a:r>
              <a:rPr lang="de">
                <a:latin typeface="Oswald"/>
                <a:ea typeface="Oswald"/>
                <a:cs typeface="Oswald"/>
                <a:sym typeface="Oswald"/>
              </a:rPr>
              <a:t>50% of total contributions of Facebook core contributors indicates that project </a:t>
            </a:r>
            <a:r>
              <a:rPr lang="de" b="1">
                <a:latin typeface="Oswald"/>
                <a:ea typeface="Oswald"/>
                <a:cs typeface="Oswald"/>
                <a:sym typeface="Oswald"/>
              </a:rPr>
              <a:t>maintenance </a:t>
            </a:r>
            <a:r>
              <a:rPr lang="de">
                <a:latin typeface="Oswald"/>
                <a:ea typeface="Oswald"/>
                <a:cs typeface="Oswald"/>
                <a:sym typeface="Oswald"/>
              </a:rPr>
              <a:t>plays a major role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Char char="●"/>
            </a:pPr>
            <a:r>
              <a:rPr lang="de">
                <a:latin typeface="Oswald"/>
                <a:ea typeface="Oswald"/>
                <a:cs typeface="Oswald"/>
                <a:sym typeface="Oswald"/>
              </a:rPr>
              <a:t>Promote a Healthy Community by holding a strong </a:t>
            </a:r>
            <a:r>
              <a:rPr lang="de" b="1">
                <a:latin typeface="Oswald"/>
                <a:ea typeface="Oswald"/>
                <a:cs typeface="Oswald"/>
                <a:sym typeface="Oswald"/>
              </a:rPr>
              <a:t>Feedback</a:t>
            </a:r>
            <a:r>
              <a:rPr lang="de">
                <a:latin typeface="Oswald"/>
                <a:ea typeface="Oswald"/>
                <a:cs typeface="Oswald"/>
                <a:sym typeface="Oswald"/>
              </a:rPr>
              <a:t> Cycle on Codes and giving/receiving </a:t>
            </a:r>
            <a:r>
              <a:rPr lang="de" b="1">
                <a:latin typeface="Oswald"/>
                <a:ea typeface="Oswald"/>
                <a:cs typeface="Oswald"/>
                <a:sym typeface="Oswald"/>
              </a:rPr>
              <a:t>Support </a:t>
            </a:r>
            <a:r>
              <a:rPr lang="de">
                <a:latin typeface="Oswald"/>
                <a:ea typeface="Oswald"/>
                <a:cs typeface="Oswald"/>
                <a:sym typeface="Oswald"/>
              </a:rPr>
              <a:t>within Community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29" name="Google Shape;229;p20"/>
          <p:cNvSpPr txBox="1">
            <a:spLocks noGrp="1"/>
          </p:cNvSpPr>
          <p:nvPr>
            <p:ph type="body" idx="1"/>
          </p:nvPr>
        </p:nvSpPr>
        <p:spPr>
          <a:xfrm>
            <a:off x="4401850" y="1519350"/>
            <a:ext cx="4624200" cy="34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b="1">
                <a:latin typeface="Oswald"/>
                <a:ea typeface="Oswald"/>
                <a:cs typeface="Oswald"/>
                <a:sym typeface="Oswald"/>
              </a:rPr>
              <a:t>          Business Opportunity</a:t>
            </a:r>
            <a:endParaRPr b="1">
              <a:latin typeface="Oswald"/>
              <a:ea typeface="Oswald"/>
              <a:cs typeface="Oswald"/>
              <a:sym typeface="Oswald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Oswald"/>
              <a:buChar char="●"/>
            </a:pPr>
            <a:r>
              <a:rPr lang="de">
                <a:latin typeface="Oswald"/>
                <a:ea typeface="Oswald"/>
                <a:cs typeface="Oswald"/>
                <a:sym typeface="Oswald"/>
              </a:rPr>
              <a:t>Investing in OSS which coincide with own BA to strengthen future profit flows as a </a:t>
            </a:r>
            <a:r>
              <a:rPr lang="de" b="1">
                <a:latin typeface="Oswald"/>
                <a:ea typeface="Oswald"/>
                <a:cs typeface="Oswald"/>
                <a:sym typeface="Oswald"/>
              </a:rPr>
              <a:t>long-term</a:t>
            </a:r>
            <a:r>
              <a:rPr lang="de">
                <a:latin typeface="Oswald"/>
                <a:ea typeface="Oswald"/>
                <a:cs typeface="Oswald"/>
                <a:sym typeface="Oswald"/>
              </a:rPr>
              <a:t> objective / strategy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Char char="●"/>
            </a:pPr>
            <a:r>
              <a:rPr lang="de">
                <a:latin typeface="Oswald"/>
                <a:ea typeface="Oswald"/>
                <a:cs typeface="Oswald"/>
                <a:sym typeface="Oswald"/>
              </a:rPr>
              <a:t>OSS Projects are not critically important in terms of direct profit, but they are critically important because of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Char char="●"/>
            </a:pPr>
            <a:r>
              <a:rPr lang="de">
                <a:latin typeface="Oswald"/>
                <a:ea typeface="Oswald"/>
                <a:cs typeface="Oswald"/>
                <a:sym typeface="Oswald"/>
              </a:rPr>
              <a:t>gaining </a:t>
            </a:r>
            <a:r>
              <a:rPr lang="de" b="1">
                <a:latin typeface="Oswald"/>
                <a:ea typeface="Oswald"/>
                <a:cs typeface="Oswald"/>
                <a:sym typeface="Oswald"/>
              </a:rPr>
              <a:t>indirect profit</a:t>
            </a:r>
            <a:r>
              <a:rPr lang="de">
                <a:latin typeface="Oswald"/>
                <a:ea typeface="Oswald"/>
                <a:cs typeface="Oswald"/>
                <a:sym typeface="Oswald"/>
              </a:rPr>
              <a:t> from partnering with large companies such as Tesla etc.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Char char="●"/>
            </a:pPr>
            <a:r>
              <a:rPr lang="de">
                <a:latin typeface="Oswald"/>
                <a:ea typeface="Oswald"/>
                <a:cs typeface="Oswald"/>
                <a:sym typeface="Oswald"/>
              </a:rPr>
              <a:t>FB’s SaaS </a:t>
            </a:r>
            <a:r>
              <a:rPr lang="de" b="1">
                <a:latin typeface="Oswald"/>
                <a:ea typeface="Oswald"/>
                <a:cs typeface="Oswald"/>
                <a:sym typeface="Oswald"/>
              </a:rPr>
              <a:t>expands market</a:t>
            </a:r>
            <a:r>
              <a:rPr lang="de">
                <a:latin typeface="Oswald"/>
                <a:ea typeface="Oswald"/>
                <a:cs typeface="Oswald"/>
                <a:sym typeface="Oswald"/>
              </a:rPr>
              <a:t> / business opportunity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30" name="Google Shape;230;p20"/>
          <p:cNvSpPr/>
          <p:nvPr/>
        </p:nvSpPr>
        <p:spPr>
          <a:xfrm>
            <a:off x="-100" y="0"/>
            <a:ext cx="9144000" cy="3879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31" name="Google Shape;231;p20"/>
          <p:cNvSpPr/>
          <p:nvPr/>
        </p:nvSpPr>
        <p:spPr>
          <a:xfrm>
            <a:off x="5423876" y="9708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CASE STUDIES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32" name="Google Shape;232;p20"/>
          <p:cNvSpPr/>
          <p:nvPr/>
        </p:nvSpPr>
        <p:spPr>
          <a:xfrm>
            <a:off x="311700" y="99741"/>
            <a:ext cx="1704300" cy="191100"/>
          </a:xfrm>
          <a:prstGeom prst="homePlate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MOTIVATION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33" name="Google Shape;233;p20"/>
          <p:cNvSpPr/>
          <p:nvPr/>
        </p:nvSpPr>
        <p:spPr>
          <a:xfrm>
            <a:off x="2015759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METHOD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34" name="Google Shape;234;p20"/>
          <p:cNvSpPr/>
          <p:nvPr/>
        </p:nvSpPr>
        <p:spPr>
          <a:xfrm>
            <a:off x="3719817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LITERATURE REVIEW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35" name="Google Shape;235;p20"/>
          <p:cNvSpPr/>
          <p:nvPr/>
        </p:nvSpPr>
        <p:spPr>
          <a:xfrm>
            <a:off x="7127933" y="97055"/>
            <a:ext cx="1704300" cy="193800"/>
          </a:xfrm>
          <a:prstGeom prst="chevron">
            <a:avLst>
              <a:gd name="adj" fmla="val 50000"/>
            </a:avLst>
          </a:prstGeom>
          <a:solidFill>
            <a:srgbClr val="8B9DC3"/>
          </a:solidFill>
          <a:ln w="9525" cap="flat" cmpd="sng">
            <a:solidFill>
              <a:srgbClr val="8B9DC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RESULTS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236" name="Google Shape;23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4976" y="1481576"/>
            <a:ext cx="441425" cy="44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63726" y="1481575"/>
            <a:ext cx="441425" cy="441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4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58637" y="1075903"/>
            <a:ext cx="5684288" cy="3790699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21"/>
          <p:cNvSpPr txBox="1">
            <a:spLocks noGrp="1"/>
          </p:cNvSpPr>
          <p:nvPr>
            <p:ph type="title" idx="4294967295"/>
          </p:nvPr>
        </p:nvSpPr>
        <p:spPr>
          <a:xfrm>
            <a:off x="124650" y="477650"/>
            <a:ext cx="9019500" cy="50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800">
                <a:latin typeface="Oswald"/>
                <a:ea typeface="Oswald"/>
                <a:cs typeface="Oswald"/>
                <a:sym typeface="Oswald"/>
              </a:rPr>
              <a:t>What are the challenges for companies to invest into OSS projects?</a:t>
            </a:r>
            <a:endParaRPr sz="28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44" name="Google Shape;244;p21"/>
          <p:cNvSpPr txBox="1"/>
          <p:nvPr/>
        </p:nvSpPr>
        <p:spPr>
          <a:xfrm>
            <a:off x="340800" y="1075888"/>
            <a:ext cx="3796800" cy="7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Char char="●"/>
            </a:pPr>
            <a:r>
              <a:rPr lang="de">
                <a:latin typeface="Oswald"/>
                <a:ea typeface="Oswald"/>
                <a:cs typeface="Oswald"/>
                <a:sym typeface="Oswald"/>
              </a:rPr>
              <a:t>Management required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Char char="●"/>
            </a:pPr>
            <a:r>
              <a:rPr lang="de">
                <a:latin typeface="Oswald"/>
                <a:ea typeface="Oswald"/>
                <a:cs typeface="Oswald"/>
                <a:sym typeface="Oswald"/>
              </a:rPr>
              <a:t>Legal &amp; technical expertise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45" name="Google Shape;245;p21"/>
          <p:cNvSpPr txBox="1"/>
          <p:nvPr/>
        </p:nvSpPr>
        <p:spPr>
          <a:xfrm>
            <a:off x="0" y="4866600"/>
            <a:ext cx="4137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600">
                <a:solidFill>
                  <a:srgbClr val="999999"/>
                </a:solidFill>
              </a:rPr>
              <a:t>https://thenewstack.io/survey-open-source-programs-are-a-best-practice-among-large-companies/</a:t>
            </a:r>
            <a:endParaRPr sz="600">
              <a:solidFill>
                <a:srgbClr val="999999"/>
              </a:solidFill>
            </a:endParaRPr>
          </a:p>
        </p:txBody>
      </p:sp>
      <p:sp>
        <p:nvSpPr>
          <p:cNvPr id="246" name="Google Shape;246;p21"/>
          <p:cNvSpPr/>
          <p:nvPr/>
        </p:nvSpPr>
        <p:spPr>
          <a:xfrm>
            <a:off x="-100" y="0"/>
            <a:ext cx="9144000" cy="3879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47" name="Google Shape;247;p21"/>
          <p:cNvSpPr/>
          <p:nvPr/>
        </p:nvSpPr>
        <p:spPr>
          <a:xfrm>
            <a:off x="5423876" y="9708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CASE STUDIES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48" name="Google Shape;248;p21"/>
          <p:cNvSpPr/>
          <p:nvPr/>
        </p:nvSpPr>
        <p:spPr>
          <a:xfrm>
            <a:off x="311700" y="99741"/>
            <a:ext cx="1704300" cy="191100"/>
          </a:xfrm>
          <a:prstGeom prst="homePlate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MOTIVATION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49" name="Google Shape;249;p21"/>
          <p:cNvSpPr/>
          <p:nvPr/>
        </p:nvSpPr>
        <p:spPr>
          <a:xfrm>
            <a:off x="2015759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METHOD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50" name="Google Shape;250;p21"/>
          <p:cNvSpPr/>
          <p:nvPr/>
        </p:nvSpPr>
        <p:spPr>
          <a:xfrm>
            <a:off x="3719817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LITERATURE REVIEW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51" name="Google Shape;251;p21"/>
          <p:cNvSpPr/>
          <p:nvPr/>
        </p:nvSpPr>
        <p:spPr>
          <a:xfrm>
            <a:off x="7127933" y="97055"/>
            <a:ext cx="1704300" cy="193800"/>
          </a:xfrm>
          <a:prstGeom prst="chevron">
            <a:avLst>
              <a:gd name="adj" fmla="val 50000"/>
            </a:avLst>
          </a:prstGeom>
          <a:solidFill>
            <a:srgbClr val="8B9DC3"/>
          </a:solidFill>
          <a:ln w="9525" cap="flat" cmpd="sng">
            <a:solidFill>
              <a:srgbClr val="8B9DC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RESULTS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2"/>
          <p:cNvSpPr/>
          <p:nvPr/>
        </p:nvSpPr>
        <p:spPr>
          <a:xfrm>
            <a:off x="5407150" y="1623350"/>
            <a:ext cx="2391900" cy="2495100"/>
          </a:xfrm>
          <a:prstGeom prst="rect">
            <a:avLst/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22"/>
          <p:cNvSpPr/>
          <p:nvPr/>
        </p:nvSpPr>
        <p:spPr>
          <a:xfrm>
            <a:off x="530350" y="1699550"/>
            <a:ext cx="2391900" cy="2495100"/>
          </a:xfrm>
          <a:prstGeom prst="triangle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22"/>
          <p:cNvSpPr txBox="1">
            <a:spLocks noGrp="1"/>
          </p:cNvSpPr>
          <p:nvPr>
            <p:ph type="title"/>
          </p:nvPr>
        </p:nvSpPr>
        <p:spPr>
          <a:xfrm>
            <a:off x="311700" y="4735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Oswald"/>
                <a:ea typeface="Oswald"/>
                <a:cs typeface="Oswald"/>
                <a:sym typeface="Oswald"/>
              </a:rPr>
              <a:t>SUMMARY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59" name="Google Shape;259;p22"/>
          <p:cNvSpPr txBox="1">
            <a:spLocks noGrp="1"/>
          </p:cNvSpPr>
          <p:nvPr>
            <p:ph type="body" idx="1"/>
          </p:nvPr>
        </p:nvSpPr>
        <p:spPr>
          <a:xfrm>
            <a:off x="933775" y="1263950"/>
            <a:ext cx="3999900" cy="110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600">
                <a:latin typeface="Oswald"/>
                <a:ea typeface="Oswald"/>
                <a:cs typeface="Oswald"/>
                <a:sym typeface="Oswald"/>
              </a:rPr>
              <a:t>     Literature Review</a:t>
            </a:r>
            <a:endParaRPr sz="1600"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60" name="Google Shape;260;p22"/>
          <p:cNvSpPr txBox="1">
            <a:spLocks noGrp="1"/>
          </p:cNvSpPr>
          <p:nvPr>
            <p:ph type="body" idx="2"/>
          </p:nvPr>
        </p:nvSpPr>
        <p:spPr>
          <a:xfrm>
            <a:off x="4690275" y="1263925"/>
            <a:ext cx="3999900" cy="110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Oswald"/>
                <a:ea typeface="Oswald"/>
                <a:cs typeface="Oswald"/>
                <a:sym typeface="Oswald"/>
              </a:rPr>
              <a:t>Research Gap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SzPts val="1400"/>
              <a:buFont typeface="Oswald"/>
              <a:buChar char="●"/>
            </a:pPr>
            <a:r>
              <a:rPr lang="de">
                <a:latin typeface="Oswald"/>
                <a:ea typeface="Oswald"/>
                <a:cs typeface="Oswald"/>
                <a:sym typeface="Oswald"/>
              </a:rPr>
              <a:t>Conducting </a:t>
            </a:r>
            <a:r>
              <a:rPr lang="de" b="1">
                <a:latin typeface="Oswald"/>
                <a:ea typeface="Oswald"/>
                <a:cs typeface="Oswald"/>
                <a:sym typeface="Oswald"/>
              </a:rPr>
              <a:t>internal company interviews</a:t>
            </a:r>
            <a:r>
              <a:rPr lang="de">
                <a:latin typeface="Oswald"/>
                <a:ea typeface="Oswald"/>
                <a:cs typeface="Oswald"/>
                <a:sym typeface="Oswald"/>
              </a:rPr>
              <a:t>, with core contributors as well as the Management board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Oswald"/>
              <a:buChar char="●"/>
            </a:pPr>
            <a:r>
              <a:rPr lang="de">
                <a:latin typeface="Oswald"/>
                <a:ea typeface="Oswald"/>
                <a:cs typeface="Oswald"/>
                <a:sym typeface="Oswald"/>
              </a:rPr>
              <a:t>Creating a better </a:t>
            </a:r>
            <a:r>
              <a:rPr lang="de" b="1">
                <a:latin typeface="Oswald"/>
                <a:ea typeface="Oswald"/>
                <a:cs typeface="Oswald"/>
                <a:sym typeface="Oswald"/>
              </a:rPr>
              <a:t>metric</a:t>
            </a:r>
            <a:r>
              <a:rPr lang="de">
                <a:latin typeface="Oswald"/>
                <a:ea typeface="Oswald"/>
                <a:cs typeface="Oswald"/>
                <a:sym typeface="Oswald"/>
              </a:rPr>
              <a:t> to estimate Software Quality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Oswald"/>
              <a:buChar char="●"/>
            </a:pPr>
            <a:r>
              <a:rPr lang="de">
                <a:latin typeface="Oswald"/>
                <a:ea typeface="Oswald"/>
                <a:cs typeface="Oswald"/>
                <a:sym typeface="Oswald"/>
              </a:rPr>
              <a:t>Raising more data on OSS projects to gain insights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br>
              <a:rPr lang="de">
                <a:latin typeface="Oswald"/>
                <a:ea typeface="Oswald"/>
                <a:cs typeface="Oswald"/>
                <a:sym typeface="Oswald"/>
              </a:rPr>
            </a:b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61" name="Google Shape;261;p22"/>
          <p:cNvSpPr txBox="1">
            <a:spLocks noGrp="1"/>
          </p:cNvSpPr>
          <p:nvPr>
            <p:ph type="body" idx="1"/>
          </p:nvPr>
        </p:nvSpPr>
        <p:spPr>
          <a:xfrm>
            <a:off x="103950" y="4211475"/>
            <a:ext cx="1086600" cy="4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de">
                <a:latin typeface="Oswald"/>
                <a:ea typeface="Oswald"/>
                <a:cs typeface="Oswald"/>
                <a:sym typeface="Oswald"/>
              </a:rPr>
              <a:t>     </a:t>
            </a:r>
            <a:r>
              <a:rPr lang="de" sz="1600">
                <a:latin typeface="Oswald"/>
                <a:ea typeface="Oswald"/>
                <a:cs typeface="Oswald"/>
                <a:sym typeface="Oswald"/>
              </a:rPr>
              <a:t>PyTorch</a:t>
            </a:r>
            <a:endParaRPr sz="16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62" name="Google Shape;262;p22"/>
          <p:cNvSpPr txBox="1">
            <a:spLocks noGrp="1"/>
          </p:cNvSpPr>
          <p:nvPr>
            <p:ph type="body" idx="1"/>
          </p:nvPr>
        </p:nvSpPr>
        <p:spPr>
          <a:xfrm>
            <a:off x="2695100" y="4226550"/>
            <a:ext cx="976200" cy="38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Oswald"/>
                <a:ea typeface="Oswald"/>
                <a:cs typeface="Oswald"/>
                <a:sym typeface="Oswald"/>
              </a:rPr>
              <a:t> </a:t>
            </a:r>
            <a:r>
              <a:rPr lang="de" sz="1600">
                <a:latin typeface="Oswald"/>
                <a:ea typeface="Oswald"/>
                <a:cs typeface="Oswald"/>
                <a:sym typeface="Oswald"/>
              </a:rPr>
              <a:t>     React</a:t>
            </a:r>
            <a:endParaRPr sz="1600"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263" name="Google Shape;26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771" y="4285874"/>
            <a:ext cx="222350" cy="2692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93592" y="4235475"/>
            <a:ext cx="548613" cy="38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68200" y="1340025"/>
            <a:ext cx="222350" cy="25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72000" y="1342129"/>
            <a:ext cx="157800" cy="229522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22"/>
          <p:cNvSpPr txBox="1">
            <a:spLocks noGrp="1"/>
          </p:cNvSpPr>
          <p:nvPr>
            <p:ph type="body" idx="2"/>
          </p:nvPr>
        </p:nvSpPr>
        <p:spPr>
          <a:xfrm>
            <a:off x="4783650" y="3337750"/>
            <a:ext cx="3999900" cy="110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Oswald"/>
                <a:ea typeface="Oswald"/>
                <a:cs typeface="Oswald"/>
                <a:sym typeface="Oswald"/>
              </a:rPr>
              <a:t>Conclusion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de">
                <a:latin typeface="Oswald"/>
                <a:ea typeface="Oswald"/>
                <a:cs typeface="Oswald"/>
                <a:sym typeface="Oswald"/>
              </a:rPr>
              <a:t>OSS Projects and Companies are </a:t>
            </a:r>
            <a:r>
              <a:rPr lang="de" b="1">
                <a:latin typeface="Oswald"/>
                <a:ea typeface="Oswald"/>
                <a:cs typeface="Oswald"/>
                <a:sym typeface="Oswald"/>
              </a:rPr>
              <a:t>closer entangled</a:t>
            </a:r>
            <a:r>
              <a:rPr lang="de">
                <a:latin typeface="Oswald"/>
                <a:ea typeface="Oswald"/>
                <a:cs typeface="Oswald"/>
                <a:sym typeface="Oswald"/>
              </a:rPr>
              <a:t> than initially anticipated.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268" name="Google Shape;268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95225" y="3411900"/>
            <a:ext cx="222353" cy="229524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22"/>
          <p:cNvSpPr txBox="1"/>
          <p:nvPr/>
        </p:nvSpPr>
        <p:spPr>
          <a:xfrm>
            <a:off x="-100" y="1779100"/>
            <a:ext cx="3999900" cy="20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swald"/>
              <a:buChar char="●"/>
            </a:pPr>
            <a:r>
              <a:rPr lang="de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Business Opportunity</a:t>
            </a:r>
            <a:r>
              <a:rPr lang="d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 through offering related </a:t>
            </a:r>
            <a:r>
              <a:rPr lang="de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products and services </a:t>
            </a:r>
            <a:r>
              <a:rPr lang="d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or indirectly through SaaS</a:t>
            </a:r>
            <a:endParaRPr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swald"/>
              <a:buChar char="●"/>
            </a:pPr>
            <a:r>
              <a:rPr lang="de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Software Quality</a:t>
            </a:r>
            <a:r>
              <a:rPr lang="d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 through the sheer numbers of contributors.</a:t>
            </a:r>
            <a:endParaRPr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b="1">
                <a:latin typeface="Oswald"/>
                <a:ea typeface="Oswald"/>
                <a:cs typeface="Oswald"/>
                <a:sym typeface="Oswald"/>
              </a:rPr>
              <a:t>BUT:</a:t>
            </a:r>
            <a:r>
              <a:rPr lang="de">
                <a:latin typeface="Oswald"/>
                <a:ea typeface="Oswald"/>
                <a:cs typeface="Oswald"/>
                <a:sym typeface="Oswald"/>
              </a:rPr>
              <a:t> Strong engagement is necessary to maintain the health OSS project 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70" name="Google Shape;270;p22"/>
          <p:cNvSpPr/>
          <p:nvPr/>
        </p:nvSpPr>
        <p:spPr>
          <a:xfrm>
            <a:off x="-100" y="0"/>
            <a:ext cx="9144000" cy="3879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71" name="Google Shape;271;p22"/>
          <p:cNvSpPr/>
          <p:nvPr/>
        </p:nvSpPr>
        <p:spPr>
          <a:xfrm>
            <a:off x="5423876" y="9708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CASE STUDIES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72" name="Google Shape;272;p22"/>
          <p:cNvSpPr/>
          <p:nvPr/>
        </p:nvSpPr>
        <p:spPr>
          <a:xfrm>
            <a:off x="311700" y="99741"/>
            <a:ext cx="1704300" cy="191100"/>
          </a:xfrm>
          <a:prstGeom prst="homePlate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MOTIVATION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73" name="Google Shape;273;p22"/>
          <p:cNvSpPr/>
          <p:nvPr/>
        </p:nvSpPr>
        <p:spPr>
          <a:xfrm>
            <a:off x="2015759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METHOD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74" name="Google Shape;274;p22"/>
          <p:cNvSpPr/>
          <p:nvPr/>
        </p:nvSpPr>
        <p:spPr>
          <a:xfrm>
            <a:off x="3719817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LITERATURE REVIEW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75" name="Google Shape;275;p22"/>
          <p:cNvSpPr/>
          <p:nvPr/>
        </p:nvSpPr>
        <p:spPr>
          <a:xfrm>
            <a:off x="7127933" y="97055"/>
            <a:ext cx="1704300" cy="193800"/>
          </a:xfrm>
          <a:prstGeom prst="chevron">
            <a:avLst>
              <a:gd name="adj" fmla="val 50000"/>
            </a:avLst>
          </a:prstGeom>
          <a:solidFill>
            <a:srgbClr val="8B9DC3"/>
          </a:solidFill>
          <a:ln w="9525" cap="flat" cmpd="sng">
            <a:solidFill>
              <a:srgbClr val="8B9DC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RESULTS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24"/>
          <p:cNvSpPr txBox="1">
            <a:spLocks noGrp="1"/>
          </p:cNvSpPr>
          <p:nvPr>
            <p:ph type="title"/>
          </p:nvPr>
        </p:nvSpPr>
        <p:spPr>
          <a:xfrm>
            <a:off x="311700" y="4735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Oswald"/>
                <a:ea typeface="Oswald"/>
                <a:cs typeface="Oswald"/>
                <a:sym typeface="Oswald"/>
              </a:rPr>
              <a:t>Source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92" name="Google Shape;292;p24"/>
          <p:cNvSpPr txBox="1">
            <a:spLocks noGrp="1"/>
          </p:cNvSpPr>
          <p:nvPr>
            <p:ph type="body" idx="1"/>
          </p:nvPr>
        </p:nvSpPr>
        <p:spPr>
          <a:xfrm>
            <a:off x="271200" y="1166900"/>
            <a:ext cx="8648700" cy="34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Facebook. (2020). Open Source </a:t>
            </a:r>
            <a:r>
              <a:rPr lang="de" sz="12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projects</a:t>
            </a:r>
            <a:r>
              <a:rPr lang="de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" sz="12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by</a:t>
            </a:r>
            <a:r>
              <a:rPr lang="de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Facebook. </a:t>
            </a:r>
            <a:r>
              <a:rPr lang="de" sz="1200" i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Facebook Open Source</a:t>
            </a:r>
            <a:r>
              <a:rPr lang="de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de" sz="1200" u="sng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https://opensource.facebook.com/projects</a:t>
            </a:r>
            <a:br>
              <a:rPr lang="de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de" sz="1200" u="sng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https://en.wikipedia.org/wiki/PyTorch</a:t>
            </a:r>
            <a:endParaRPr sz="12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Zhou, M., </a:t>
            </a:r>
            <a:r>
              <a:rPr lang="de" sz="12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Mockus</a:t>
            </a:r>
            <a:r>
              <a:rPr lang="de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A., Ma, X., Zhang, L., &amp; Mei, H. (2016). </a:t>
            </a:r>
            <a:r>
              <a:rPr lang="de" sz="12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Inflow</a:t>
            </a:r>
            <a:r>
              <a:rPr lang="de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" sz="12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and</a:t>
            </a:r>
            <a:r>
              <a:rPr lang="de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Retention in OSS Communities </a:t>
            </a:r>
            <a:r>
              <a:rPr lang="de" sz="12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with</a:t>
            </a:r>
            <a:r>
              <a:rPr lang="de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Commercial Involvement: A Case Study of </a:t>
            </a:r>
            <a:r>
              <a:rPr lang="de" sz="12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Three</a:t>
            </a:r>
            <a:r>
              <a:rPr lang="de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Hybrid Projects. </a:t>
            </a:r>
            <a:r>
              <a:rPr lang="de" sz="1200" i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ACM Transactions on Software Engineering </a:t>
            </a:r>
            <a:r>
              <a:rPr lang="de" sz="1200" i="1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and</a:t>
            </a:r>
            <a:r>
              <a:rPr lang="de" sz="1200" i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" sz="1200" i="1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Methodology</a:t>
            </a:r>
            <a:r>
              <a:rPr lang="de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de" sz="1200" i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25</a:t>
            </a:r>
            <a:r>
              <a:rPr lang="de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(2), 1–29. https://</a:t>
            </a:r>
            <a:r>
              <a:rPr lang="de" sz="12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doi.org</a:t>
            </a:r>
            <a:r>
              <a:rPr lang="de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/10.1145/2876443</a:t>
            </a:r>
            <a:endParaRPr sz="1200" b="1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de" sz="1800" dirty="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Weblinks</a:t>
            </a:r>
            <a:endParaRPr sz="1800" dirty="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000000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https://engineering.fb.com/2020/01/13/open-source/open-source-2019/</a:t>
            </a:r>
            <a:endParaRPr sz="12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000000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https://www.statista.com/statistics/270805/projected-revenue-of-open-source-software-since-2008/</a:t>
            </a:r>
            <a:endParaRPr sz="12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000000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https://www.cbinsights.com/research/report/future-open-source/</a:t>
            </a:r>
            <a:endParaRPr sz="12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700" dirty="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93" name="Google Shape;293;p24"/>
          <p:cNvSpPr/>
          <p:nvPr/>
        </p:nvSpPr>
        <p:spPr>
          <a:xfrm>
            <a:off x="-100" y="0"/>
            <a:ext cx="9144000" cy="3879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94" name="Google Shape;294;p24"/>
          <p:cNvSpPr/>
          <p:nvPr/>
        </p:nvSpPr>
        <p:spPr>
          <a:xfrm>
            <a:off x="6660591" y="97080"/>
            <a:ext cx="2116500" cy="193800"/>
          </a:xfrm>
          <a:prstGeom prst="chevron">
            <a:avLst>
              <a:gd name="adj" fmla="val 50000"/>
            </a:avLst>
          </a:prstGeom>
          <a:solidFill>
            <a:srgbClr val="8B9DC3"/>
          </a:solidFill>
          <a:ln w="9525" cap="flat" cmpd="sng">
            <a:solidFill>
              <a:srgbClr val="8B9DC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RESULTS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95" name="Google Shape;295;p24"/>
          <p:cNvSpPr/>
          <p:nvPr/>
        </p:nvSpPr>
        <p:spPr>
          <a:xfrm>
            <a:off x="311700" y="99741"/>
            <a:ext cx="2116500" cy="191100"/>
          </a:xfrm>
          <a:prstGeom prst="homePlate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MOTIVATION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96" name="Google Shape;296;p24"/>
          <p:cNvSpPr/>
          <p:nvPr/>
        </p:nvSpPr>
        <p:spPr>
          <a:xfrm>
            <a:off x="2427997" y="97050"/>
            <a:ext cx="21165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METHOD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97" name="Google Shape;297;p24"/>
          <p:cNvSpPr/>
          <p:nvPr/>
        </p:nvSpPr>
        <p:spPr>
          <a:xfrm>
            <a:off x="4544294" y="97050"/>
            <a:ext cx="21165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CASE STUDIES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25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Backup</a:t>
            </a:r>
            <a:endParaRPr/>
          </a:p>
        </p:txBody>
      </p:sp>
      <p:pic>
        <p:nvPicPr>
          <p:cNvPr id="303" name="Google Shape;30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0350" y="539025"/>
            <a:ext cx="5221900" cy="449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26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Backup - Overview of Literature Review</a:t>
            </a:r>
            <a:endParaRPr/>
          </a:p>
        </p:txBody>
      </p:sp>
      <p:pic>
        <p:nvPicPr>
          <p:cNvPr id="309" name="Google Shape;30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1775" y="1017800"/>
            <a:ext cx="5031039" cy="3938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7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Backup - Literature Review Results 1</a:t>
            </a:r>
            <a:endParaRPr/>
          </a:p>
        </p:txBody>
      </p:sp>
      <p:pic>
        <p:nvPicPr>
          <p:cNvPr id="315" name="Google Shape;31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4300" y="963550"/>
            <a:ext cx="5208500" cy="401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1"/>
          <p:cNvSpPr txBox="1">
            <a:spLocks noGrp="1"/>
          </p:cNvSpPr>
          <p:nvPr>
            <p:ph type="title"/>
          </p:nvPr>
        </p:nvSpPr>
        <p:spPr>
          <a:xfrm>
            <a:off x="311700" y="4735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Oswald"/>
                <a:ea typeface="Oswald"/>
                <a:cs typeface="Oswald"/>
                <a:sym typeface="Oswald"/>
              </a:rPr>
              <a:t>RESULTS FROM CASE STUDIES: </a:t>
            </a:r>
            <a:r>
              <a:rPr lang="de">
                <a:solidFill>
                  <a:srgbClr val="FF0000"/>
                </a:solidFill>
                <a:latin typeface="Oswald"/>
                <a:ea typeface="Oswald"/>
                <a:cs typeface="Oswald"/>
                <a:sym typeface="Oswald"/>
              </a:rPr>
              <a:t>PYTORCH &amp; REACT</a:t>
            </a:r>
            <a:endParaRPr>
              <a:solidFill>
                <a:srgbClr val="FF000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39" name="Google Shape;339;p31"/>
          <p:cNvSpPr/>
          <p:nvPr/>
        </p:nvSpPr>
        <p:spPr>
          <a:xfrm>
            <a:off x="-100" y="0"/>
            <a:ext cx="9144000" cy="3879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40" name="Google Shape;340;p31"/>
          <p:cNvSpPr/>
          <p:nvPr/>
        </p:nvSpPr>
        <p:spPr>
          <a:xfrm>
            <a:off x="6660591" y="97080"/>
            <a:ext cx="21165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RESULTS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41" name="Google Shape;341;p31"/>
          <p:cNvSpPr/>
          <p:nvPr/>
        </p:nvSpPr>
        <p:spPr>
          <a:xfrm>
            <a:off x="311700" y="99741"/>
            <a:ext cx="2116500" cy="191100"/>
          </a:xfrm>
          <a:prstGeom prst="homePlate">
            <a:avLst>
              <a:gd name="adj" fmla="val 50000"/>
            </a:avLst>
          </a:prstGeom>
          <a:solidFill>
            <a:srgbClr val="8B9DC3"/>
          </a:solidFill>
          <a:ln w="9525" cap="flat" cmpd="sng">
            <a:solidFill>
              <a:srgbClr val="8B9DC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MOTIVATION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42" name="Google Shape;342;p31"/>
          <p:cNvSpPr/>
          <p:nvPr/>
        </p:nvSpPr>
        <p:spPr>
          <a:xfrm>
            <a:off x="2427997" y="97050"/>
            <a:ext cx="21165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METHOD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43" name="Google Shape;343;p31"/>
          <p:cNvSpPr/>
          <p:nvPr/>
        </p:nvSpPr>
        <p:spPr>
          <a:xfrm>
            <a:off x="4544294" y="97050"/>
            <a:ext cx="21165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CASE STUDIES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44" name="Google Shape;344;p31"/>
          <p:cNvSpPr/>
          <p:nvPr/>
        </p:nvSpPr>
        <p:spPr>
          <a:xfrm>
            <a:off x="311700" y="1905000"/>
            <a:ext cx="1625203" cy="3044100"/>
          </a:xfrm>
          <a:prstGeom prst="flowChartProcess">
            <a:avLst/>
          </a:prstGeom>
          <a:solidFill>
            <a:srgbClr val="4267B2"/>
          </a:solidFill>
          <a:ln w="9525" cap="flat" cmpd="sng">
            <a:solidFill>
              <a:srgbClr val="4267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Pytorch at 1.7.0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on 27Oct20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Only 4 months after 1.6.0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→ Strong SQ indicator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React: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Release in 2013 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First version in 2016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Since then v. 17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→ Continous improvement, good SQ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45" name="Google Shape;345;p31"/>
          <p:cNvSpPr/>
          <p:nvPr/>
        </p:nvSpPr>
        <p:spPr>
          <a:xfrm>
            <a:off x="2021749" y="1905000"/>
            <a:ext cx="1625203" cy="3044100"/>
          </a:xfrm>
          <a:prstGeom prst="flowChartProcess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Pytorch: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9/10 Top contributors employed at FB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OTS → None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React: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10/10 Top contributors employed at FB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OTS → None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46" name="Google Shape;346;p31"/>
          <p:cNvSpPr/>
          <p:nvPr/>
        </p:nvSpPr>
        <p:spPr>
          <a:xfrm>
            <a:off x="3731798" y="1905000"/>
            <a:ext cx="1625203" cy="3044100"/>
          </a:xfrm>
          <a:prstGeom prst="flowChartProcess">
            <a:avLst/>
          </a:prstGeom>
          <a:solidFill>
            <a:srgbClr val="4267B2"/>
          </a:solidFill>
          <a:ln w="9525" cap="flat" cmpd="sng">
            <a:solidFill>
              <a:srgbClr val="4267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Pytorch: Created within the OSS community</a:t>
            </a:r>
            <a:b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</a:b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BO for FB as ad analytics and showcasing improved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React: Project existance based on unique problems of FB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BO for other companies in areas of web and mobile dev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47" name="Google Shape;347;p31"/>
          <p:cNvSpPr/>
          <p:nvPr/>
        </p:nvSpPr>
        <p:spPr>
          <a:xfrm>
            <a:off x="5441847" y="1905000"/>
            <a:ext cx="1625203" cy="3044100"/>
          </a:xfrm>
          <a:prstGeom prst="flowChartProcess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Pytorch: None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React: None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48" name="Google Shape;348;p31"/>
          <p:cNvSpPr/>
          <p:nvPr/>
        </p:nvSpPr>
        <p:spPr>
          <a:xfrm>
            <a:off x="7151897" y="1905000"/>
            <a:ext cx="1625203" cy="3044100"/>
          </a:xfrm>
          <a:prstGeom prst="flowChartProcess">
            <a:avLst/>
          </a:prstGeom>
          <a:solidFill>
            <a:srgbClr val="4267B2"/>
          </a:solidFill>
          <a:ln w="9525" cap="flat" cmpd="sng">
            <a:solidFill>
              <a:srgbClr val="4267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Pytorch: Is built on three frameworks, thus no new external innovation was generated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React: Provided companies with an important web &amp; mobile development tool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49" name="Google Shape;349;p31"/>
          <p:cNvSpPr/>
          <p:nvPr/>
        </p:nvSpPr>
        <p:spPr>
          <a:xfrm>
            <a:off x="311700" y="1319388"/>
            <a:ext cx="1625203" cy="437450"/>
          </a:xfrm>
          <a:prstGeom prst="flowChartProcess">
            <a:avLst/>
          </a:prstGeom>
          <a:solidFill>
            <a:srgbClr val="4267B2"/>
          </a:solidFill>
          <a:ln w="9525" cap="flat" cmpd="sng">
            <a:solidFill>
              <a:srgbClr val="4267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Software Quality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50" name="Google Shape;350;p31"/>
          <p:cNvSpPr/>
          <p:nvPr/>
        </p:nvSpPr>
        <p:spPr>
          <a:xfrm>
            <a:off x="2021749" y="1319388"/>
            <a:ext cx="1625203" cy="437450"/>
          </a:xfrm>
          <a:prstGeom prst="flowChartProcess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lt2"/>
                </a:solidFill>
                <a:latin typeface="Oswald"/>
                <a:ea typeface="Oswald"/>
                <a:cs typeface="Oswald"/>
                <a:sym typeface="Oswald"/>
              </a:rPr>
              <a:t>Outside Technical Support</a:t>
            </a:r>
            <a:endParaRPr>
              <a:solidFill>
                <a:schemeClr val="lt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51" name="Google Shape;351;p31"/>
          <p:cNvSpPr/>
          <p:nvPr/>
        </p:nvSpPr>
        <p:spPr>
          <a:xfrm>
            <a:off x="3731798" y="1319388"/>
            <a:ext cx="1625203" cy="437450"/>
          </a:xfrm>
          <a:prstGeom prst="flowChartProcess">
            <a:avLst/>
          </a:prstGeom>
          <a:solidFill>
            <a:srgbClr val="4267B2"/>
          </a:solidFill>
          <a:ln w="9525" cap="flat" cmpd="sng">
            <a:solidFill>
              <a:srgbClr val="4267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Business Opportunity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52" name="Google Shape;352;p31"/>
          <p:cNvSpPr/>
          <p:nvPr/>
        </p:nvSpPr>
        <p:spPr>
          <a:xfrm>
            <a:off x="5441847" y="1319388"/>
            <a:ext cx="1625203" cy="437450"/>
          </a:xfrm>
          <a:prstGeom prst="flowChartProcess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lt2"/>
                </a:solidFill>
                <a:latin typeface="Oswald"/>
                <a:ea typeface="Oswald"/>
                <a:cs typeface="Oswald"/>
                <a:sym typeface="Oswald"/>
              </a:rPr>
              <a:t>Business Model</a:t>
            </a:r>
            <a:endParaRPr>
              <a:solidFill>
                <a:schemeClr val="lt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53" name="Google Shape;353;p31"/>
          <p:cNvSpPr/>
          <p:nvPr/>
        </p:nvSpPr>
        <p:spPr>
          <a:xfrm>
            <a:off x="7151897" y="1319388"/>
            <a:ext cx="1625203" cy="437450"/>
          </a:xfrm>
          <a:prstGeom prst="flowChartProcess">
            <a:avLst/>
          </a:prstGeom>
          <a:solidFill>
            <a:srgbClr val="4267B2"/>
          </a:solidFill>
          <a:ln w="9525" cap="flat" cmpd="sng">
            <a:solidFill>
              <a:srgbClr val="4267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External Innovation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/>
          <p:nvPr/>
        </p:nvSpPr>
        <p:spPr>
          <a:xfrm>
            <a:off x="0" y="0"/>
            <a:ext cx="9144000" cy="10305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4"/>
          <p:cNvSpPr txBox="1">
            <a:spLocks noGrp="1"/>
          </p:cNvSpPr>
          <p:nvPr>
            <p:ph type="title"/>
          </p:nvPr>
        </p:nvSpPr>
        <p:spPr>
          <a:xfrm>
            <a:off x="547500" y="137400"/>
            <a:ext cx="43836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36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AGENDA</a:t>
            </a:r>
            <a:endParaRPr sz="36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95" name="Google Shape;95;p14"/>
          <p:cNvSpPr/>
          <p:nvPr/>
        </p:nvSpPr>
        <p:spPr>
          <a:xfrm>
            <a:off x="2789614" y="1375761"/>
            <a:ext cx="1508653" cy="1496648"/>
          </a:xfrm>
          <a:prstGeom prst="rect">
            <a:avLst/>
          </a:prstGeom>
          <a:solidFill>
            <a:srgbClr val="29487D"/>
          </a:solidFill>
          <a:ln w="9525" cap="flat" cmpd="sng">
            <a:solidFill>
              <a:srgbClr val="29487D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9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01 Motivation</a:t>
            </a:r>
            <a:endParaRPr sz="19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96" name="Google Shape;96;p14"/>
          <p:cNvSpPr/>
          <p:nvPr/>
        </p:nvSpPr>
        <p:spPr>
          <a:xfrm>
            <a:off x="4586439" y="1375761"/>
            <a:ext cx="1508653" cy="1496648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9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02 Aufgabe A</a:t>
            </a:r>
            <a:endParaRPr sz="19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97" name="Google Shape;97;p14"/>
          <p:cNvSpPr/>
          <p:nvPr/>
        </p:nvSpPr>
        <p:spPr>
          <a:xfrm>
            <a:off x="1882782" y="3044740"/>
            <a:ext cx="1508653" cy="1496648"/>
          </a:xfrm>
          <a:prstGeom prst="rect">
            <a:avLst/>
          </a:prstGeom>
          <a:solidFill>
            <a:srgbClr val="4267B2"/>
          </a:solidFill>
          <a:ln w="9525" cap="flat" cmpd="sng">
            <a:solidFill>
              <a:srgbClr val="4267B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9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03 Aufgabe B</a:t>
            </a:r>
            <a:endParaRPr sz="19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98" name="Google Shape;98;p14"/>
          <p:cNvSpPr/>
          <p:nvPr/>
        </p:nvSpPr>
        <p:spPr>
          <a:xfrm>
            <a:off x="3749064" y="3044740"/>
            <a:ext cx="1508653" cy="1496648"/>
          </a:xfrm>
          <a:prstGeom prst="rect">
            <a:avLst/>
          </a:prstGeom>
          <a:solidFill>
            <a:srgbClr val="8B9DC3"/>
          </a:solidFill>
          <a:ln w="9525" cap="flat" cmpd="sng">
            <a:solidFill>
              <a:srgbClr val="8B9DC3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9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04 Aufgabe C</a:t>
            </a:r>
            <a:endParaRPr sz="19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99" name="Google Shape;9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2160" y="3530036"/>
            <a:ext cx="851258" cy="778265"/>
          </a:xfrm>
          <a:prstGeom prst="rect">
            <a:avLst/>
          </a:prstGeom>
          <a:noFill/>
          <a:ln>
            <a:noFill/>
          </a:ln>
          <a:effectLst>
            <a:outerShdw blurRad="57150" dist="19050" algn="bl" rotWithShape="0">
              <a:srgbClr val="000000">
                <a:alpha val="50000"/>
              </a:srgbClr>
            </a:outerShdw>
          </a:effectLst>
        </p:spPr>
      </p:pic>
      <p:pic>
        <p:nvPicPr>
          <p:cNvPr id="100" name="Google Shape;100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87255" y="1893944"/>
            <a:ext cx="772930" cy="706706"/>
          </a:xfrm>
          <a:prstGeom prst="rect">
            <a:avLst/>
          </a:prstGeom>
          <a:noFill/>
          <a:ln>
            <a:noFill/>
          </a:ln>
          <a:effectLst>
            <a:outerShdw blurRad="57150" dist="19050" algn="bl" rotWithShape="0">
              <a:srgbClr val="000000">
                <a:alpha val="50000"/>
              </a:srgbClr>
            </a:outerShdw>
          </a:effectLst>
        </p:spPr>
      </p:pic>
      <p:pic>
        <p:nvPicPr>
          <p:cNvPr id="101" name="Google Shape;101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86524" y="3653984"/>
            <a:ext cx="636139" cy="654317"/>
          </a:xfrm>
          <a:prstGeom prst="rect">
            <a:avLst/>
          </a:prstGeom>
          <a:noFill/>
          <a:ln>
            <a:noFill/>
          </a:ln>
          <a:effectLst>
            <a:outerShdw blurRad="57150" dist="19050" algn="bl" rotWithShape="0">
              <a:srgbClr val="000000">
                <a:alpha val="50000"/>
              </a:srgbClr>
            </a:outerShdw>
          </a:effectLst>
        </p:spPr>
      </p:pic>
      <p:pic>
        <p:nvPicPr>
          <p:cNvPr id="102" name="Google Shape;102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77631" y="1856711"/>
            <a:ext cx="937437" cy="964193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98;p14">
            <a:extLst>
              <a:ext uri="{FF2B5EF4-FFF2-40B4-BE49-F238E27FC236}">
                <a16:creationId xmlns:a16="http://schemas.microsoft.com/office/drawing/2014/main" id="{A0878ED8-5020-5B49-B5B9-F408A8B887B0}"/>
              </a:ext>
            </a:extLst>
          </p:cNvPr>
          <p:cNvSpPr/>
          <p:nvPr/>
        </p:nvSpPr>
        <p:spPr>
          <a:xfrm>
            <a:off x="5617751" y="3045318"/>
            <a:ext cx="1508653" cy="1496648"/>
          </a:xfrm>
          <a:prstGeom prst="rect">
            <a:avLst/>
          </a:prstGeom>
          <a:solidFill>
            <a:schemeClr val="accent6">
              <a:lumMod val="50000"/>
            </a:schemeClr>
          </a:solidFill>
          <a:ln w="9525" cap="flat" cmpd="sng">
            <a:solidFill>
              <a:srgbClr val="8B9DC3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9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05 Erkenntnis</a:t>
            </a:r>
            <a:endParaRPr sz="19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3" name="Google Shape;101;p14">
            <a:extLst>
              <a:ext uri="{FF2B5EF4-FFF2-40B4-BE49-F238E27FC236}">
                <a16:creationId xmlns:a16="http://schemas.microsoft.com/office/drawing/2014/main" id="{1E7408D3-BE9E-3143-B19B-708AE4B7D252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54007" y="3614842"/>
            <a:ext cx="636139" cy="654317"/>
          </a:xfrm>
          <a:prstGeom prst="rect">
            <a:avLst/>
          </a:prstGeom>
          <a:noFill/>
          <a:ln>
            <a:noFill/>
          </a:ln>
          <a:effectLst>
            <a:outerShdw blurRad="57150" dist="1905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6"/>
          <p:cNvSpPr txBox="1">
            <a:spLocks noGrp="1"/>
          </p:cNvSpPr>
          <p:nvPr>
            <p:ph type="body" idx="4294967295"/>
          </p:nvPr>
        </p:nvSpPr>
        <p:spPr>
          <a:xfrm>
            <a:off x="4542202" y="1988700"/>
            <a:ext cx="2039700" cy="2508600"/>
          </a:xfrm>
          <a:prstGeom prst="rect">
            <a:avLst/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400" b="1" dirty="0">
                <a:latin typeface="Oswald"/>
                <a:ea typeface="Oswald"/>
                <a:cs typeface="Oswald"/>
                <a:sym typeface="Oswald"/>
              </a:rPr>
              <a:t>International</a:t>
            </a:r>
            <a:endParaRPr sz="1400" b="1" dirty="0"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de-DE" sz="1400" dirty="0">
                <a:latin typeface="Oswald"/>
                <a:ea typeface="Oswald"/>
                <a:cs typeface="Oswald"/>
                <a:sym typeface="Oswald"/>
              </a:rPr>
              <a:t>Hat eine geringe Gewinnmarge als National</a:t>
            </a:r>
            <a:endParaRPr sz="1400" dirty="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32" name="Google Shape;132;p16"/>
          <p:cNvSpPr txBox="1">
            <a:spLocks noGrp="1"/>
          </p:cNvSpPr>
          <p:nvPr>
            <p:ph type="body" idx="4294967295"/>
          </p:nvPr>
        </p:nvSpPr>
        <p:spPr>
          <a:xfrm>
            <a:off x="6687958" y="1988700"/>
            <a:ext cx="2039700" cy="2508600"/>
          </a:xfrm>
          <a:prstGeom prst="rect">
            <a:avLst/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400" b="1" dirty="0">
                <a:latin typeface="Oswald"/>
                <a:ea typeface="Oswald"/>
                <a:cs typeface="Oswald"/>
                <a:sym typeface="Oswald"/>
              </a:rPr>
              <a:t>Internationale Aufträge</a:t>
            </a: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de-DE" sz="1400" dirty="0">
                <a:latin typeface="Oswald"/>
                <a:ea typeface="Oswald"/>
                <a:cs typeface="Oswald"/>
                <a:sym typeface="Oswald"/>
              </a:rPr>
              <a:t>Deutlich mehr nationale Aufträge als internationale</a:t>
            </a:r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de" sz="1400" dirty="0">
                <a:solidFill>
                  <a:srgbClr val="FF0000"/>
                </a:solidFill>
                <a:latin typeface="Oswald"/>
                <a:ea typeface="Oswald"/>
                <a:cs typeface="Oswald"/>
                <a:sym typeface="Oswald"/>
              </a:rPr>
              <a:t>Der Fokus der unsere Analyse liegt daher auf Nationaler Ebene: Deutschland</a:t>
            </a:r>
            <a:endParaRPr lang="de-DE" sz="1400" dirty="0">
              <a:solidFill>
                <a:srgbClr val="FF000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33" name="Google Shape;133;p16"/>
          <p:cNvSpPr txBox="1">
            <a:spLocks noGrp="1"/>
          </p:cNvSpPr>
          <p:nvPr>
            <p:ph type="body" idx="4294967295"/>
          </p:nvPr>
        </p:nvSpPr>
        <p:spPr>
          <a:xfrm>
            <a:off x="311700" y="1988700"/>
            <a:ext cx="2039700" cy="2508600"/>
          </a:xfrm>
          <a:prstGeom prst="rect">
            <a:avLst/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400" b="1" dirty="0">
                <a:latin typeface="Oswald"/>
                <a:ea typeface="Oswald"/>
                <a:cs typeface="Oswald"/>
                <a:sym typeface="Oswald"/>
              </a:rPr>
              <a:t>Hohe Kosten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400" dirty="0">
                <a:latin typeface="Oswald"/>
                <a:ea typeface="Oswald"/>
                <a:cs typeface="Oswald"/>
                <a:sym typeface="Oswald"/>
              </a:rPr>
              <a:t>Kosten übersteigt Umsatz vor allem in Dezember jeden Jahres</a:t>
            </a:r>
            <a:endParaRPr sz="1400" dirty="0">
              <a:latin typeface="Oswald"/>
              <a:ea typeface="Oswald"/>
              <a:cs typeface="Oswald"/>
              <a:sym typeface="Oswald"/>
            </a:endParaRPr>
          </a:p>
          <a:p>
            <a:pPr marL="45720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endParaRPr sz="1400" dirty="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34" name="Google Shape;134;p16"/>
          <p:cNvSpPr/>
          <p:nvPr/>
        </p:nvSpPr>
        <p:spPr>
          <a:xfrm>
            <a:off x="311700" y="1375400"/>
            <a:ext cx="2037600" cy="5379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6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1. KOSTEN VS. UMSATZ</a:t>
            </a:r>
            <a:endParaRPr sz="16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35" name="Google Shape;135;p16"/>
          <p:cNvSpPr/>
          <p:nvPr/>
        </p:nvSpPr>
        <p:spPr>
          <a:xfrm>
            <a:off x="6667150" y="1375400"/>
            <a:ext cx="2058300" cy="5379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6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4. AUFTRÄGE</a:t>
            </a:r>
            <a:endParaRPr sz="16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36" name="Google Shape;136;p16"/>
          <p:cNvSpPr/>
          <p:nvPr/>
        </p:nvSpPr>
        <p:spPr>
          <a:xfrm>
            <a:off x="4542300" y="1375400"/>
            <a:ext cx="2025600" cy="5379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6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3. DOMAIN LANE</a:t>
            </a:r>
            <a:endParaRPr sz="16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37" name="Google Shape;137;p16"/>
          <p:cNvSpPr txBox="1">
            <a:spLocks noGrp="1"/>
          </p:cNvSpPr>
          <p:nvPr>
            <p:ph type="title"/>
          </p:nvPr>
        </p:nvSpPr>
        <p:spPr>
          <a:xfrm>
            <a:off x="311700" y="4735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>
                <a:latin typeface="Oswald"/>
                <a:ea typeface="Oswald"/>
                <a:cs typeface="Oswald"/>
                <a:sym typeface="Oswald"/>
              </a:rPr>
              <a:t>Problemstellung</a:t>
            </a:r>
            <a:endParaRPr dirty="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38" name="Google Shape;138;p16"/>
          <p:cNvSpPr txBox="1">
            <a:spLocks noGrp="1"/>
          </p:cNvSpPr>
          <p:nvPr>
            <p:ph type="body" idx="4294967295"/>
          </p:nvPr>
        </p:nvSpPr>
        <p:spPr>
          <a:xfrm>
            <a:off x="2426950" y="1988700"/>
            <a:ext cx="2039700" cy="2508600"/>
          </a:xfrm>
          <a:prstGeom prst="rect">
            <a:avLst/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400" b="1" dirty="0">
                <a:latin typeface="Oswald"/>
                <a:ea typeface="Oswald"/>
                <a:cs typeface="Oswald"/>
                <a:sym typeface="Oswald"/>
              </a:rPr>
              <a:t>4PL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400" dirty="0">
                <a:latin typeface="Oswald"/>
                <a:ea typeface="Oswald"/>
                <a:cs typeface="Oswald"/>
                <a:sym typeface="Oswald"/>
              </a:rPr>
              <a:t>Rentiert sich weniger als 3PL</a:t>
            </a:r>
            <a:endParaRPr sz="1400" dirty="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39" name="Google Shape;139;p16"/>
          <p:cNvSpPr/>
          <p:nvPr/>
        </p:nvSpPr>
        <p:spPr>
          <a:xfrm>
            <a:off x="2426950" y="1375400"/>
            <a:ext cx="2025600" cy="5379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6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2. BUSINESS MODEL</a:t>
            </a:r>
            <a:endParaRPr sz="16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2" name="Google Shape;120;p15">
            <a:extLst>
              <a:ext uri="{FF2B5EF4-FFF2-40B4-BE49-F238E27FC236}">
                <a16:creationId xmlns:a16="http://schemas.microsoft.com/office/drawing/2014/main" id="{4E9C06B0-0D62-084C-892C-FE2ACC5DA02E}"/>
              </a:ext>
            </a:extLst>
          </p:cNvPr>
          <p:cNvSpPr/>
          <p:nvPr/>
        </p:nvSpPr>
        <p:spPr>
          <a:xfrm>
            <a:off x="-100" y="0"/>
            <a:ext cx="9144000" cy="3879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3" name="Google Shape;121;p15">
            <a:extLst>
              <a:ext uri="{FF2B5EF4-FFF2-40B4-BE49-F238E27FC236}">
                <a16:creationId xmlns:a16="http://schemas.microsoft.com/office/drawing/2014/main" id="{6FCC1B4F-B55D-294C-BB35-297EC4F403A9}"/>
              </a:ext>
            </a:extLst>
          </p:cNvPr>
          <p:cNvSpPr/>
          <p:nvPr/>
        </p:nvSpPr>
        <p:spPr>
          <a:xfrm>
            <a:off x="5423876" y="9708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AUFGABE C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4" name="Google Shape;122;p15">
            <a:extLst>
              <a:ext uri="{FF2B5EF4-FFF2-40B4-BE49-F238E27FC236}">
                <a16:creationId xmlns:a16="http://schemas.microsoft.com/office/drawing/2014/main" id="{7EFE33A5-4AE6-2C47-94F9-CF33660820EF}"/>
              </a:ext>
            </a:extLst>
          </p:cNvPr>
          <p:cNvSpPr/>
          <p:nvPr/>
        </p:nvSpPr>
        <p:spPr>
          <a:xfrm>
            <a:off x="311700" y="99741"/>
            <a:ext cx="1704300" cy="191100"/>
          </a:xfrm>
          <a:prstGeom prst="homePlate">
            <a:avLst>
              <a:gd name="adj" fmla="val 50000"/>
            </a:avLst>
          </a:prstGeom>
          <a:solidFill>
            <a:srgbClr val="8B9DC3"/>
          </a:solidFill>
          <a:ln w="9525" cap="flat" cmpd="sng">
            <a:solidFill>
              <a:srgbClr val="8B9DC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MOTIVATION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5" name="Google Shape;123;p15">
            <a:extLst>
              <a:ext uri="{FF2B5EF4-FFF2-40B4-BE49-F238E27FC236}">
                <a16:creationId xmlns:a16="http://schemas.microsoft.com/office/drawing/2014/main" id="{BF7C7EFD-B527-7740-95B6-6BEECF73DFD6}"/>
              </a:ext>
            </a:extLst>
          </p:cNvPr>
          <p:cNvSpPr/>
          <p:nvPr/>
        </p:nvSpPr>
        <p:spPr>
          <a:xfrm>
            <a:off x="2015759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AUFGABE A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6" name="Google Shape;124;p15">
            <a:extLst>
              <a:ext uri="{FF2B5EF4-FFF2-40B4-BE49-F238E27FC236}">
                <a16:creationId xmlns:a16="http://schemas.microsoft.com/office/drawing/2014/main" id="{024DED51-64B9-1D46-8FF9-7E3488D75942}"/>
              </a:ext>
            </a:extLst>
          </p:cNvPr>
          <p:cNvSpPr/>
          <p:nvPr/>
        </p:nvSpPr>
        <p:spPr>
          <a:xfrm>
            <a:off x="3719817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AUFGABE B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7" name="Google Shape;125;p15">
            <a:extLst>
              <a:ext uri="{FF2B5EF4-FFF2-40B4-BE49-F238E27FC236}">
                <a16:creationId xmlns:a16="http://schemas.microsoft.com/office/drawing/2014/main" id="{34320AA5-7CA1-1D4C-9054-3BBCF041E72E}"/>
              </a:ext>
            </a:extLst>
          </p:cNvPr>
          <p:cNvSpPr/>
          <p:nvPr/>
        </p:nvSpPr>
        <p:spPr>
          <a:xfrm>
            <a:off x="7127933" y="97055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ERKENNTNISSE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8"/>
          <p:cNvSpPr txBox="1">
            <a:spLocks noGrp="1"/>
          </p:cNvSpPr>
          <p:nvPr>
            <p:ph type="title"/>
          </p:nvPr>
        </p:nvSpPr>
        <p:spPr>
          <a:xfrm>
            <a:off x="334250" y="416550"/>
            <a:ext cx="84753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>
                <a:latin typeface="Oswald"/>
                <a:ea typeface="Oswald"/>
                <a:cs typeface="Oswald"/>
                <a:sym typeface="Oswald"/>
              </a:rPr>
              <a:t>Visuelle Exploration – Erste Übersicht</a:t>
            </a:r>
            <a:endParaRPr dirty="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93" name="Google Shape;193;p18"/>
          <p:cNvSpPr txBox="1"/>
          <p:nvPr/>
        </p:nvSpPr>
        <p:spPr>
          <a:xfrm>
            <a:off x="-100" y="4866600"/>
            <a:ext cx="4137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600">
                <a:solidFill>
                  <a:srgbClr val="999999"/>
                </a:solidFill>
              </a:rPr>
              <a:t>https://engineering.fb.com/2020/01/13/open-source/open-source-2019/</a:t>
            </a:r>
            <a:endParaRPr sz="600">
              <a:solidFill>
                <a:srgbClr val="999999"/>
              </a:solidFill>
            </a:endParaRPr>
          </a:p>
        </p:txBody>
      </p:sp>
      <p:sp>
        <p:nvSpPr>
          <p:cNvPr id="16" name="Google Shape;120;p15">
            <a:extLst>
              <a:ext uri="{FF2B5EF4-FFF2-40B4-BE49-F238E27FC236}">
                <a16:creationId xmlns:a16="http://schemas.microsoft.com/office/drawing/2014/main" id="{D5CF93C9-ADD4-1E40-8F0E-452B246CC37D}"/>
              </a:ext>
            </a:extLst>
          </p:cNvPr>
          <p:cNvSpPr/>
          <p:nvPr/>
        </p:nvSpPr>
        <p:spPr>
          <a:xfrm>
            <a:off x="-100" y="0"/>
            <a:ext cx="9144000" cy="3879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7" name="Google Shape;121;p15">
            <a:extLst>
              <a:ext uri="{FF2B5EF4-FFF2-40B4-BE49-F238E27FC236}">
                <a16:creationId xmlns:a16="http://schemas.microsoft.com/office/drawing/2014/main" id="{CC05F3A0-1155-1147-B9D3-51895C9412A7}"/>
              </a:ext>
            </a:extLst>
          </p:cNvPr>
          <p:cNvSpPr/>
          <p:nvPr/>
        </p:nvSpPr>
        <p:spPr>
          <a:xfrm>
            <a:off x="5423876" y="9708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AUFGABE C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8" name="Google Shape;122;p15">
            <a:extLst>
              <a:ext uri="{FF2B5EF4-FFF2-40B4-BE49-F238E27FC236}">
                <a16:creationId xmlns:a16="http://schemas.microsoft.com/office/drawing/2014/main" id="{DEA06C0E-4595-A64C-97CC-4C8EF517ADA5}"/>
              </a:ext>
            </a:extLst>
          </p:cNvPr>
          <p:cNvSpPr/>
          <p:nvPr/>
        </p:nvSpPr>
        <p:spPr>
          <a:xfrm>
            <a:off x="311700" y="99741"/>
            <a:ext cx="1704300" cy="191100"/>
          </a:xfrm>
          <a:prstGeom prst="homePlate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algn="ctr"/>
            <a:r>
              <a:rPr lang="de" sz="1200" dirty="0">
                <a:solidFill>
                  <a:srgbClr val="FFFFFF"/>
                </a:solidFill>
                <a:latin typeface="Oswald"/>
                <a:sym typeface="Oswald"/>
              </a:rPr>
              <a:t>MOTIVATION</a:t>
            </a:r>
            <a:endParaRPr sz="1200" dirty="0">
              <a:solidFill>
                <a:srgbClr val="FFFFFF"/>
              </a:solidFill>
              <a:latin typeface="Oswald"/>
              <a:sym typeface="Oswald"/>
            </a:endParaRPr>
          </a:p>
        </p:txBody>
      </p:sp>
      <p:sp>
        <p:nvSpPr>
          <p:cNvPr id="19" name="Google Shape;123;p15">
            <a:extLst>
              <a:ext uri="{FF2B5EF4-FFF2-40B4-BE49-F238E27FC236}">
                <a16:creationId xmlns:a16="http://schemas.microsoft.com/office/drawing/2014/main" id="{BBF235C8-223F-174D-9FE3-E2C68302D8EA}"/>
              </a:ext>
            </a:extLst>
          </p:cNvPr>
          <p:cNvSpPr/>
          <p:nvPr/>
        </p:nvSpPr>
        <p:spPr>
          <a:xfrm>
            <a:off x="2015759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8B9DC3"/>
          </a:solidFill>
          <a:ln w="9525" cap="flat" cmpd="sng">
            <a:solidFill>
              <a:srgbClr val="8B9DC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algn="ctr"/>
            <a:r>
              <a:rPr lang="de" sz="1200" dirty="0">
                <a:solidFill>
                  <a:srgbClr val="FFFFFF"/>
                </a:solidFill>
                <a:latin typeface="Oswald"/>
                <a:sym typeface="Oswald"/>
              </a:rPr>
              <a:t>AUFGABE A</a:t>
            </a:r>
            <a:endParaRPr sz="1200" dirty="0">
              <a:solidFill>
                <a:srgbClr val="FFFFFF"/>
              </a:solidFill>
              <a:latin typeface="Oswald"/>
              <a:sym typeface="Oswald"/>
            </a:endParaRPr>
          </a:p>
        </p:txBody>
      </p:sp>
      <p:sp>
        <p:nvSpPr>
          <p:cNvPr id="20" name="Google Shape;124;p15">
            <a:extLst>
              <a:ext uri="{FF2B5EF4-FFF2-40B4-BE49-F238E27FC236}">
                <a16:creationId xmlns:a16="http://schemas.microsoft.com/office/drawing/2014/main" id="{9CC1405B-0213-024E-B9EB-B565F7EC6B08}"/>
              </a:ext>
            </a:extLst>
          </p:cNvPr>
          <p:cNvSpPr/>
          <p:nvPr/>
        </p:nvSpPr>
        <p:spPr>
          <a:xfrm>
            <a:off x="3719817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AUFGABE B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1" name="Google Shape;125;p15">
            <a:extLst>
              <a:ext uri="{FF2B5EF4-FFF2-40B4-BE49-F238E27FC236}">
                <a16:creationId xmlns:a16="http://schemas.microsoft.com/office/drawing/2014/main" id="{10520E6F-7214-4F4C-B7C6-2E557D2568F6}"/>
              </a:ext>
            </a:extLst>
          </p:cNvPr>
          <p:cNvSpPr/>
          <p:nvPr/>
        </p:nvSpPr>
        <p:spPr>
          <a:xfrm>
            <a:off x="7127933" y="97055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ERKENNTNISSE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B1ECC6EC-438A-AA41-AE14-8D319B900F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0159" y="1353042"/>
            <a:ext cx="3949514" cy="2437415"/>
          </a:xfrm>
          <a:prstGeom prst="rect">
            <a:avLst/>
          </a:prstGeom>
        </p:spPr>
      </p:pic>
      <p:graphicFrame>
        <p:nvGraphicFramePr>
          <p:cNvPr id="15" name="Diagramm 14">
            <a:extLst>
              <a:ext uri="{FF2B5EF4-FFF2-40B4-BE49-F238E27FC236}">
                <a16:creationId xmlns:a16="http://schemas.microsoft.com/office/drawing/2014/main" id="{1DBF29A7-BEED-A541-893F-EE492C771B9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73259174"/>
              </p:ext>
            </p:extLst>
          </p:nvPr>
        </p:nvGraphicFramePr>
        <p:xfrm>
          <a:off x="449246" y="1126066"/>
          <a:ext cx="4372504" cy="34376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5510838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8"/>
          <p:cNvSpPr txBox="1">
            <a:spLocks noGrp="1"/>
          </p:cNvSpPr>
          <p:nvPr>
            <p:ph type="title"/>
          </p:nvPr>
        </p:nvSpPr>
        <p:spPr>
          <a:xfrm>
            <a:off x="334250" y="416550"/>
            <a:ext cx="84753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>
                <a:latin typeface="Oswald"/>
                <a:ea typeface="Oswald"/>
                <a:cs typeface="Oswald"/>
                <a:sym typeface="Oswald"/>
              </a:rPr>
              <a:t>Datenbereinigung</a:t>
            </a:r>
            <a:endParaRPr dirty="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93" name="Google Shape;193;p18"/>
          <p:cNvSpPr txBox="1"/>
          <p:nvPr/>
        </p:nvSpPr>
        <p:spPr>
          <a:xfrm>
            <a:off x="-100" y="4866600"/>
            <a:ext cx="4137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600">
                <a:solidFill>
                  <a:srgbClr val="999999"/>
                </a:solidFill>
              </a:rPr>
              <a:t>https://engineering.fb.com/2020/01/13/open-source/open-source-2019/</a:t>
            </a:r>
            <a:endParaRPr sz="600">
              <a:solidFill>
                <a:srgbClr val="999999"/>
              </a:solidFill>
            </a:endParaRP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A9D77923-FB02-A24A-9983-841D6A5FBC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517" y="1164848"/>
            <a:ext cx="4149444" cy="2560800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21F39EE1-33A6-454D-BBBA-D32452B517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1900" y="1162174"/>
            <a:ext cx="4310494" cy="2660191"/>
          </a:xfrm>
          <a:prstGeom prst="rect">
            <a:avLst/>
          </a:prstGeom>
        </p:spPr>
      </p:pic>
      <p:sp>
        <p:nvSpPr>
          <p:cNvPr id="16" name="Google Shape;120;p15">
            <a:extLst>
              <a:ext uri="{FF2B5EF4-FFF2-40B4-BE49-F238E27FC236}">
                <a16:creationId xmlns:a16="http://schemas.microsoft.com/office/drawing/2014/main" id="{D5CF93C9-ADD4-1E40-8F0E-452B246CC37D}"/>
              </a:ext>
            </a:extLst>
          </p:cNvPr>
          <p:cNvSpPr/>
          <p:nvPr/>
        </p:nvSpPr>
        <p:spPr>
          <a:xfrm>
            <a:off x="-100" y="0"/>
            <a:ext cx="9144000" cy="3879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7" name="Google Shape;121;p15">
            <a:extLst>
              <a:ext uri="{FF2B5EF4-FFF2-40B4-BE49-F238E27FC236}">
                <a16:creationId xmlns:a16="http://schemas.microsoft.com/office/drawing/2014/main" id="{CC05F3A0-1155-1147-B9D3-51895C9412A7}"/>
              </a:ext>
            </a:extLst>
          </p:cNvPr>
          <p:cNvSpPr/>
          <p:nvPr/>
        </p:nvSpPr>
        <p:spPr>
          <a:xfrm>
            <a:off x="5423876" y="9708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AUFGABE C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8" name="Google Shape;122;p15">
            <a:extLst>
              <a:ext uri="{FF2B5EF4-FFF2-40B4-BE49-F238E27FC236}">
                <a16:creationId xmlns:a16="http://schemas.microsoft.com/office/drawing/2014/main" id="{DEA06C0E-4595-A64C-97CC-4C8EF517ADA5}"/>
              </a:ext>
            </a:extLst>
          </p:cNvPr>
          <p:cNvSpPr/>
          <p:nvPr/>
        </p:nvSpPr>
        <p:spPr>
          <a:xfrm>
            <a:off x="311700" y="99741"/>
            <a:ext cx="1704300" cy="191100"/>
          </a:xfrm>
          <a:prstGeom prst="homePlate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algn="ctr"/>
            <a:r>
              <a:rPr lang="de" sz="1200" dirty="0">
                <a:solidFill>
                  <a:srgbClr val="FFFFFF"/>
                </a:solidFill>
                <a:latin typeface="Oswald"/>
                <a:sym typeface="Oswald"/>
              </a:rPr>
              <a:t>MOTIVATION</a:t>
            </a:r>
            <a:endParaRPr sz="1200" dirty="0">
              <a:solidFill>
                <a:srgbClr val="FFFFFF"/>
              </a:solidFill>
              <a:latin typeface="Oswald"/>
              <a:sym typeface="Oswald"/>
            </a:endParaRPr>
          </a:p>
        </p:txBody>
      </p:sp>
      <p:sp>
        <p:nvSpPr>
          <p:cNvPr id="19" name="Google Shape;123;p15">
            <a:extLst>
              <a:ext uri="{FF2B5EF4-FFF2-40B4-BE49-F238E27FC236}">
                <a16:creationId xmlns:a16="http://schemas.microsoft.com/office/drawing/2014/main" id="{BBF235C8-223F-174D-9FE3-E2C68302D8EA}"/>
              </a:ext>
            </a:extLst>
          </p:cNvPr>
          <p:cNvSpPr/>
          <p:nvPr/>
        </p:nvSpPr>
        <p:spPr>
          <a:xfrm>
            <a:off x="2015759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8B9DC3"/>
          </a:solidFill>
          <a:ln w="9525" cap="flat" cmpd="sng">
            <a:solidFill>
              <a:srgbClr val="8B9DC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algn="ctr"/>
            <a:r>
              <a:rPr lang="de" sz="1200" dirty="0">
                <a:solidFill>
                  <a:srgbClr val="FFFFFF"/>
                </a:solidFill>
                <a:latin typeface="Oswald"/>
                <a:sym typeface="Oswald"/>
              </a:rPr>
              <a:t>AUFGABE A</a:t>
            </a:r>
            <a:endParaRPr sz="1200" dirty="0">
              <a:solidFill>
                <a:srgbClr val="FFFFFF"/>
              </a:solidFill>
              <a:latin typeface="Oswald"/>
              <a:sym typeface="Oswald"/>
            </a:endParaRPr>
          </a:p>
        </p:txBody>
      </p:sp>
      <p:sp>
        <p:nvSpPr>
          <p:cNvPr id="20" name="Google Shape;124;p15">
            <a:extLst>
              <a:ext uri="{FF2B5EF4-FFF2-40B4-BE49-F238E27FC236}">
                <a16:creationId xmlns:a16="http://schemas.microsoft.com/office/drawing/2014/main" id="{9CC1405B-0213-024E-B9EB-B565F7EC6B08}"/>
              </a:ext>
            </a:extLst>
          </p:cNvPr>
          <p:cNvSpPr/>
          <p:nvPr/>
        </p:nvSpPr>
        <p:spPr>
          <a:xfrm>
            <a:off x="3719817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AUFGABE B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1" name="Google Shape;125;p15">
            <a:extLst>
              <a:ext uri="{FF2B5EF4-FFF2-40B4-BE49-F238E27FC236}">
                <a16:creationId xmlns:a16="http://schemas.microsoft.com/office/drawing/2014/main" id="{10520E6F-7214-4F4C-B7C6-2E557D2568F6}"/>
              </a:ext>
            </a:extLst>
          </p:cNvPr>
          <p:cNvSpPr/>
          <p:nvPr/>
        </p:nvSpPr>
        <p:spPr>
          <a:xfrm>
            <a:off x="7127933" y="97055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ERKENNTNISSE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A575F321-8BF8-C543-819D-0B6FA514E89B}"/>
              </a:ext>
            </a:extLst>
          </p:cNvPr>
          <p:cNvSpPr txBox="1"/>
          <p:nvPr/>
        </p:nvSpPr>
        <p:spPr>
          <a:xfrm>
            <a:off x="834819" y="4085608"/>
            <a:ext cx="458905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B5998"/>
                </a:solidFill>
              </a:rPr>
              <a:t>Entfernen fehlender Werte und falscher Werte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B5998"/>
                </a:solidFill>
              </a:rPr>
              <a:t>Eingrenzung der Jahre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solidFill>
                <a:srgbClr val="3B5998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5"/>
          <p:cNvSpPr txBox="1">
            <a:spLocks noGrp="1"/>
          </p:cNvSpPr>
          <p:nvPr>
            <p:ph type="title"/>
          </p:nvPr>
        </p:nvSpPr>
        <p:spPr>
          <a:xfrm>
            <a:off x="394225" y="473500"/>
            <a:ext cx="4865375" cy="10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000" dirty="0">
                <a:latin typeface="Oswald"/>
                <a:ea typeface="Oswald"/>
                <a:cs typeface="Oswald"/>
                <a:sym typeface="Oswald"/>
              </a:rPr>
              <a:t>Kosten und Umsatz von </a:t>
            </a:r>
            <a:r>
              <a:rPr lang="de" sz="2000" dirty="0" err="1">
                <a:latin typeface="Oswald"/>
                <a:ea typeface="Oswald"/>
                <a:cs typeface="Oswald"/>
                <a:sym typeface="Oswald"/>
              </a:rPr>
              <a:t>Instafreight</a:t>
            </a:r>
            <a:r>
              <a:rPr lang="de" sz="2000" dirty="0">
                <a:latin typeface="Oswald"/>
                <a:ea typeface="Oswald"/>
                <a:cs typeface="Oswald"/>
                <a:sym typeface="Oswald"/>
              </a:rPr>
              <a:t> </a:t>
            </a:r>
            <a:br>
              <a:rPr lang="de" sz="2000" dirty="0">
                <a:latin typeface="Oswald"/>
                <a:ea typeface="Oswald"/>
                <a:cs typeface="Oswald"/>
                <a:sym typeface="Oswald"/>
              </a:rPr>
            </a:br>
            <a:r>
              <a:rPr lang="de" sz="2000" dirty="0">
                <a:latin typeface="Oswald"/>
                <a:ea typeface="Oswald"/>
                <a:cs typeface="Oswald"/>
                <a:sym typeface="Oswald"/>
              </a:rPr>
              <a:t>in 2018 bis 2020</a:t>
            </a:r>
            <a:r>
              <a:rPr lang="de" sz="2000" b="1" dirty="0">
                <a:solidFill>
                  <a:srgbClr val="0F274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" sz="2000" dirty="0">
                <a:latin typeface="Oswald"/>
                <a:ea typeface="Oswald"/>
                <a:cs typeface="Oswald"/>
                <a:sym typeface="Oswald"/>
              </a:rPr>
              <a:t>(in €)</a:t>
            </a:r>
            <a:endParaRPr sz="2000" dirty="0"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111" name="Google Shape;111;p15"/>
          <p:cNvGrpSpPr/>
          <p:nvPr/>
        </p:nvGrpSpPr>
        <p:grpSpPr>
          <a:xfrm>
            <a:off x="5991600" y="917491"/>
            <a:ext cx="3009187" cy="4102709"/>
            <a:chOff x="6144000" y="917491"/>
            <a:chExt cx="3009187" cy="4102709"/>
          </a:xfrm>
        </p:grpSpPr>
        <p:sp>
          <p:nvSpPr>
            <p:cNvPr id="112" name="Google Shape;112;p15"/>
            <p:cNvSpPr txBox="1"/>
            <p:nvPr/>
          </p:nvSpPr>
          <p:spPr>
            <a:xfrm>
              <a:off x="6144000" y="4712400"/>
              <a:ext cx="28332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>
                <a:latin typeface="Oswald"/>
                <a:ea typeface="Oswald"/>
                <a:cs typeface="Oswald"/>
                <a:sym typeface="Oswald"/>
              </a:endParaRPr>
            </a:p>
          </p:txBody>
        </p:sp>
        <p:pic>
          <p:nvPicPr>
            <p:cNvPr id="113" name="Google Shape;113;p1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462375" y="1711925"/>
              <a:ext cx="2196449" cy="28888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4" name="Google Shape;114;p15"/>
            <p:cNvSpPr txBox="1"/>
            <p:nvPr/>
          </p:nvSpPr>
          <p:spPr>
            <a:xfrm>
              <a:off x="6403012" y="917491"/>
              <a:ext cx="2750175" cy="7386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1800" dirty="0">
                  <a:solidFill>
                    <a:schemeClr val="dk1"/>
                  </a:solidFill>
                  <a:latin typeface="Oswald"/>
                  <a:ea typeface="Oswald"/>
                  <a:cs typeface="Oswald"/>
                  <a:sym typeface="Oswald"/>
                </a:rPr>
                <a:t>Welche  </a:t>
              </a:r>
              <a:r>
                <a:rPr lang="de" sz="1800" dirty="0" err="1">
                  <a:solidFill>
                    <a:schemeClr val="dk1"/>
                  </a:solidFill>
                  <a:latin typeface="Oswald"/>
                  <a:ea typeface="Oswald"/>
                  <a:cs typeface="Oswald"/>
                  <a:sym typeface="Oswald"/>
                </a:rPr>
                <a:t>Fullfillment</a:t>
              </a:r>
              <a:r>
                <a:rPr lang="de" sz="1800" dirty="0">
                  <a:solidFill>
                    <a:schemeClr val="dk1"/>
                  </a:solidFill>
                  <a:latin typeface="Oswald"/>
                  <a:ea typeface="Oswald"/>
                  <a:cs typeface="Oswald"/>
                  <a:sym typeface="Oswald"/>
                </a:rPr>
                <a:t> </a:t>
              </a:r>
              <a:r>
                <a:rPr lang="de" sz="1800" dirty="0" err="1">
                  <a:solidFill>
                    <a:schemeClr val="dk1"/>
                  </a:solidFill>
                  <a:latin typeface="Oswald"/>
                  <a:ea typeface="Oswald"/>
                  <a:cs typeface="Oswald"/>
                  <a:sym typeface="Oswald"/>
                </a:rPr>
                <a:t>Strateie</a:t>
              </a:r>
              <a:r>
                <a:rPr lang="de" sz="1800" dirty="0">
                  <a:solidFill>
                    <a:schemeClr val="dk1"/>
                  </a:solidFill>
                  <a:latin typeface="Oswald"/>
                  <a:ea typeface="Oswald"/>
                  <a:cs typeface="Oswald"/>
                  <a:sym typeface="Oswald"/>
                </a:rPr>
                <a:t> ist am umsatzstärken?</a:t>
              </a:r>
              <a:endParaRPr sz="1800" dirty="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  <p:sp>
          <p:nvSpPr>
            <p:cNvPr id="115" name="Google Shape;115;p15"/>
            <p:cNvSpPr/>
            <p:nvPr/>
          </p:nvSpPr>
          <p:spPr>
            <a:xfrm>
              <a:off x="7778100" y="1711925"/>
              <a:ext cx="882900" cy="882000"/>
            </a:xfrm>
            <a:prstGeom prst="ellipse">
              <a:avLst/>
            </a:prstGeom>
            <a:solidFill>
              <a:srgbClr val="3C78D8"/>
            </a:solidFill>
            <a:ln w="9525" cap="flat" cmpd="sng">
              <a:solidFill>
                <a:srgbClr val="1C458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5"/>
            <p:cNvSpPr/>
            <p:nvPr/>
          </p:nvSpPr>
          <p:spPr>
            <a:xfrm>
              <a:off x="7913700" y="2724475"/>
              <a:ext cx="611700" cy="612000"/>
            </a:xfrm>
            <a:prstGeom prst="ellipse">
              <a:avLst/>
            </a:prstGeom>
            <a:solidFill>
              <a:srgbClr val="3C78D8"/>
            </a:solidFill>
            <a:ln w="9525" cap="flat" cmpd="sng">
              <a:solidFill>
                <a:srgbClr val="1C458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5"/>
            <p:cNvSpPr/>
            <p:nvPr/>
          </p:nvSpPr>
          <p:spPr>
            <a:xfrm>
              <a:off x="8039250" y="3467013"/>
              <a:ext cx="360600" cy="360000"/>
            </a:xfrm>
            <a:prstGeom prst="ellipse">
              <a:avLst/>
            </a:prstGeom>
            <a:solidFill>
              <a:srgbClr val="3C78D8"/>
            </a:solidFill>
            <a:ln w="9525" cap="flat" cmpd="sng">
              <a:solidFill>
                <a:srgbClr val="1C458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5"/>
            <p:cNvSpPr/>
            <p:nvPr/>
          </p:nvSpPr>
          <p:spPr>
            <a:xfrm>
              <a:off x="8089350" y="3970450"/>
              <a:ext cx="260400" cy="259200"/>
            </a:xfrm>
            <a:prstGeom prst="ellipse">
              <a:avLst/>
            </a:prstGeom>
            <a:solidFill>
              <a:srgbClr val="3C78D8"/>
            </a:solidFill>
            <a:ln w="9525" cap="flat" cmpd="sng">
              <a:solidFill>
                <a:srgbClr val="1C458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5"/>
            <p:cNvSpPr/>
            <p:nvPr/>
          </p:nvSpPr>
          <p:spPr>
            <a:xfrm>
              <a:off x="8110800" y="4363036"/>
              <a:ext cx="217500" cy="216000"/>
            </a:xfrm>
            <a:prstGeom prst="ellipse">
              <a:avLst/>
            </a:prstGeom>
            <a:solidFill>
              <a:srgbClr val="3C78D8"/>
            </a:solidFill>
            <a:ln w="9525" cap="flat" cmpd="sng">
              <a:solidFill>
                <a:srgbClr val="1C458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0" name="Google Shape;120;p15"/>
          <p:cNvSpPr/>
          <p:nvPr/>
        </p:nvSpPr>
        <p:spPr>
          <a:xfrm>
            <a:off x="-100" y="0"/>
            <a:ext cx="9144000" cy="3879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21" name="Google Shape;121;p15"/>
          <p:cNvSpPr/>
          <p:nvPr/>
        </p:nvSpPr>
        <p:spPr>
          <a:xfrm>
            <a:off x="5423876" y="9708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AUFGABE C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22" name="Google Shape;122;p15"/>
          <p:cNvSpPr/>
          <p:nvPr/>
        </p:nvSpPr>
        <p:spPr>
          <a:xfrm>
            <a:off x="311700" y="99741"/>
            <a:ext cx="1704300" cy="191100"/>
          </a:xfrm>
          <a:prstGeom prst="homePlate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algn="ctr"/>
            <a:r>
              <a:rPr lang="de" sz="1200" dirty="0">
                <a:solidFill>
                  <a:srgbClr val="FFFFFF"/>
                </a:solidFill>
                <a:latin typeface="Oswald"/>
                <a:sym typeface="Oswald"/>
              </a:rPr>
              <a:t>MOTIVATION</a:t>
            </a:r>
            <a:endParaRPr sz="1200" dirty="0">
              <a:solidFill>
                <a:srgbClr val="FFFFFF"/>
              </a:solidFill>
              <a:latin typeface="Oswald"/>
              <a:sym typeface="Oswald"/>
            </a:endParaRPr>
          </a:p>
        </p:txBody>
      </p:sp>
      <p:sp>
        <p:nvSpPr>
          <p:cNvPr id="123" name="Google Shape;123;p15"/>
          <p:cNvSpPr/>
          <p:nvPr/>
        </p:nvSpPr>
        <p:spPr>
          <a:xfrm>
            <a:off x="2015759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8B9DC3"/>
          </a:solidFill>
          <a:ln w="9525" cap="flat" cmpd="sng">
            <a:solidFill>
              <a:srgbClr val="8B9DC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algn="ctr"/>
            <a:r>
              <a:rPr lang="de" sz="1200" dirty="0">
                <a:solidFill>
                  <a:srgbClr val="FFFFFF"/>
                </a:solidFill>
                <a:latin typeface="Oswald"/>
                <a:sym typeface="Oswald"/>
              </a:rPr>
              <a:t>AUFGABE A</a:t>
            </a:r>
            <a:endParaRPr sz="1200" dirty="0">
              <a:solidFill>
                <a:srgbClr val="FFFFFF"/>
              </a:solidFill>
              <a:latin typeface="Oswald"/>
              <a:sym typeface="Oswald"/>
            </a:endParaRPr>
          </a:p>
        </p:txBody>
      </p:sp>
      <p:sp>
        <p:nvSpPr>
          <p:cNvPr id="124" name="Google Shape;124;p15"/>
          <p:cNvSpPr/>
          <p:nvPr/>
        </p:nvSpPr>
        <p:spPr>
          <a:xfrm>
            <a:off x="3719817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AUFGABE B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25" name="Google Shape;125;p15"/>
          <p:cNvSpPr/>
          <p:nvPr/>
        </p:nvSpPr>
        <p:spPr>
          <a:xfrm>
            <a:off x="7127933" y="97055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ERKENNTNISSE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3" name="Grafik 2" descr="Münzen Silhouette">
            <a:extLst>
              <a:ext uri="{FF2B5EF4-FFF2-40B4-BE49-F238E27FC236}">
                <a16:creationId xmlns:a16="http://schemas.microsoft.com/office/drawing/2014/main" id="{B916523C-BDCA-4947-A423-720BC2B1D6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22830" y="510075"/>
            <a:ext cx="824592" cy="824592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DC7BAF48-5450-3E46-A75A-1E044BEAA7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4312" y="1446268"/>
            <a:ext cx="5545153" cy="3424132"/>
          </a:xfrm>
          <a:prstGeom prst="rect">
            <a:avLst/>
          </a:prstGeom>
        </p:spPr>
      </p:pic>
      <p:sp>
        <p:nvSpPr>
          <p:cNvPr id="109" name="Google Shape;109;p15"/>
          <p:cNvSpPr/>
          <p:nvPr/>
        </p:nvSpPr>
        <p:spPr>
          <a:xfrm rot="19783262">
            <a:off x="888565" y="2710806"/>
            <a:ext cx="3866975" cy="151667"/>
          </a:xfrm>
          <a:prstGeom prst="stripedRightArrow">
            <a:avLst>
              <a:gd name="adj1" fmla="val 50000"/>
              <a:gd name="adj2" fmla="val 66764"/>
            </a:avLst>
          </a:prstGeom>
          <a:solidFill>
            <a:srgbClr val="92D050"/>
          </a:solidFill>
          <a:ln w="9525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15"/>
          <p:cNvSpPr txBox="1"/>
          <p:nvPr/>
        </p:nvSpPr>
        <p:spPr>
          <a:xfrm>
            <a:off x="2383604" y="2324275"/>
            <a:ext cx="876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>
                <a:solidFill>
                  <a:srgbClr val="92D050"/>
                </a:solidFill>
                <a:latin typeface="Oswald"/>
                <a:ea typeface="Oswald"/>
                <a:cs typeface="Oswald"/>
                <a:sym typeface="Oswald"/>
              </a:rPr>
              <a:t>12,36%</a:t>
            </a:r>
            <a:endParaRPr dirty="0">
              <a:solidFill>
                <a:srgbClr val="92D05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8"/>
          <p:cNvSpPr txBox="1">
            <a:spLocks noGrp="1"/>
          </p:cNvSpPr>
          <p:nvPr>
            <p:ph type="title"/>
          </p:nvPr>
        </p:nvSpPr>
        <p:spPr>
          <a:xfrm>
            <a:off x="334250" y="416550"/>
            <a:ext cx="84753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>
                <a:latin typeface="Oswald"/>
                <a:ea typeface="Oswald"/>
                <a:cs typeface="Oswald"/>
                <a:sym typeface="Oswald"/>
              </a:rPr>
              <a:t>Kennzahlen und Reporting: Marge, Umsatz und Kosten</a:t>
            </a:r>
            <a:endParaRPr dirty="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93" name="Google Shape;193;p18"/>
          <p:cNvSpPr txBox="1"/>
          <p:nvPr/>
        </p:nvSpPr>
        <p:spPr>
          <a:xfrm>
            <a:off x="-100" y="4866600"/>
            <a:ext cx="4137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600">
                <a:solidFill>
                  <a:srgbClr val="999999"/>
                </a:solidFill>
              </a:rPr>
              <a:t>https://engineering.fb.com/2020/01/13/open-source/open-source-2019/</a:t>
            </a:r>
            <a:endParaRPr sz="600">
              <a:solidFill>
                <a:srgbClr val="999999"/>
              </a:solidFill>
            </a:endParaRPr>
          </a:p>
        </p:txBody>
      </p:sp>
      <p:sp>
        <p:nvSpPr>
          <p:cNvPr id="16" name="Google Shape;120;p15">
            <a:extLst>
              <a:ext uri="{FF2B5EF4-FFF2-40B4-BE49-F238E27FC236}">
                <a16:creationId xmlns:a16="http://schemas.microsoft.com/office/drawing/2014/main" id="{D5CF93C9-ADD4-1E40-8F0E-452B246CC37D}"/>
              </a:ext>
            </a:extLst>
          </p:cNvPr>
          <p:cNvSpPr/>
          <p:nvPr/>
        </p:nvSpPr>
        <p:spPr>
          <a:xfrm>
            <a:off x="-100" y="0"/>
            <a:ext cx="9144000" cy="3879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7" name="Google Shape;121;p15">
            <a:extLst>
              <a:ext uri="{FF2B5EF4-FFF2-40B4-BE49-F238E27FC236}">
                <a16:creationId xmlns:a16="http://schemas.microsoft.com/office/drawing/2014/main" id="{CC05F3A0-1155-1147-B9D3-51895C9412A7}"/>
              </a:ext>
            </a:extLst>
          </p:cNvPr>
          <p:cNvSpPr/>
          <p:nvPr/>
        </p:nvSpPr>
        <p:spPr>
          <a:xfrm>
            <a:off x="5423876" y="9708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AUFGABE C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8" name="Google Shape;122;p15">
            <a:extLst>
              <a:ext uri="{FF2B5EF4-FFF2-40B4-BE49-F238E27FC236}">
                <a16:creationId xmlns:a16="http://schemas.microsoft.com/office/drawing/2014/main" id="{DEA06C0E-4595-A64C-97CC-4C8EF517ADA5}"/>
              </a:ext>
            </a:extLst>
          </p:cNvPr>
          <p:cNvSpPr/>
          <p:nvPr/>
        </p:nvSpPr>
        <p:spPr>
          <a:xfrm>
            <a:off x="311700" y="99741"/>
            <a:ext cx="1704300" cy="191100"/>
          </a:xfrm>
          <a:prstGeom prst="homePlate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algn="ctr"/>
            <a:r>
              <a:rPr lang="de" sz="1200" dirty="0">
                <a:solidFill>
                  <a:srgbClr val="FFFFFF"/>
                </a:solidFill>
                <a:latin typeface="Oswald"/>
                <a:sym typeface="Oswald"/>
              </a:rPr>
              <a:t>MOTIVATION</a:t>
            </a:r>
            <a:endParaRPr sz="1200" dirty="0">
              <a:solidFill>
                <a:srgbClr val="FFFFFF"/>
              </a:solidFill>
              <a:latin typeface="Oswald"/>
              <a:sym typeface="Oswald"/>
            </a:endParaRPr>
          </a:p>
        </p:txBody>
      </p:sp>
      <p:sp>
        <p:nvSpPr>
          <p:cNvPr id="19" name="Google Shape;123;p15">
            <a:extLst>
              <a:ext uri="{FF2B5EF4-FFF2-40B4-BE49-F238E27FC236}">
                <a16:creationId xmlns:a16="http://schemas.microsoft.com/office/drawing/2014/main" id="{BBF235C8-223F-174D-9FE3-E2C68302D8EA}"/>
              </a:ext>
            </a:extLst>
          </p:cNvPr>
          <p:cNvSpPr/>
          <p:nvPr/>
        </p:nvSpPr>
        <p:spPr>
          <a:xfrm>
            <a:off x="2015759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8B9DC3"/>
          </a:solidFill>
          <a:ln w="9525" cap="flat" cmpd="sng">
            <a:solidFill>
              <a:srgbClr val="8B9DC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algn="ctr"/>
            <a:r>
              <a:rPr lang="de" sz="1200" dirty="0">
                <a:solidFill>
                  <a:srgbClr val="FFFFFF"/>
                </a:solidFill>
                <a:latin typeface="Oswald"/>
                <a:sym typeface="Oswald"/>
              </a:rPr>
              <a:t>AUFGABE A</a:t>
            </a:r>
            <a:endParaRPr sz="1200" dirty="0">
              <a:solidFill>
                <a:srgbClr val="FFFFFF"/>
              </a:solidFill>
              <a:latin typeface="Oswald"/>
              <a:sym typeface="Oswald"/>
            </a:endParaRPr>
          </a:p>
        </p:txBody>
      </p:sp>
      <p:sp>
        <p:nvSpPr>
          <p:cNvPr id="20" name="Google Shape;124;p15">
            <a:extLst>
              <a:ext uri="{FF2B5EF4-FFF2-40B4-BE49-F238E27FC236}">
                <a16:creationId xmlns:a16="http://schemas.microsoft.com/office/drawing/2014/main" id="{9CC1405B-0213-024E-B9EB-B565F7EC6B08}"/>
              </a:ext>
            </a:extLst>
          </p:cNvPr>
          <p:cNvSpPr/>
          <p:nvPr/>
        </p:nvSpPr>
        <p:spPr>
          <a:xfrm>
            <a:off x="3719817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AUFGABE B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1" name="Google Shape;125;p15">
            <a:extLst>
              <a:ext uri="{FF2B5EF4-FFF2-40B4-BE49-F238E27FC236}">
                <a16:creationId xmlns:a16="http://schemas.microsoft.com/office/drawing/2014/main" id="{10520E6F-7214-4F4C-B7C6-2E557D2568F6}"/>
              </a:ext>
            </a:extLst>
          </p:cNvPr>
          <p:cNvSpPr/>
          <p:nvPr/>
        </p:nvSpPr>
        <p:spPr>
          <a:xfrm>
            <a:off x="7127933" y="97055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ERKENNTNISSE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16571E88-9DDA-894B-8085-44D200FE2C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888" y="1187689"/>
            <a:ext cx="4487273" cy="2768122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289895D3-6B56-F746-B305-F5119418EB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5511" y="1168787"/>
            <a:ext cx="4728489" cy="2916925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D64EB59D-EBD5-F44B-92AC-30E61F947B79}"/>
              </a:ext>
            </a:extLst>
          </p:cNvPr>
          <p:cNvSpPr txBox="1"/>
          <p:nvPr/>
        </p:nvSpPr>
        <p:spPr>
          <a:xfrm>
            <a:off x="734439" y="4022503"/>
            <a:ext cx="31805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#TODO Text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Andere Farbe: 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/>
              <a:t>Grün: #56953e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/>
              <a:t>Rot: #990000 </a:t>
            </a:r>
          </a:p>
        </p:txBody>
      </p:sp>
    </p:spTree>
    <p:extLst>
      <p:ext uri="{BB962C8B-B14F-4D97-AF65-F5344CB8AC3E}">
        <p14:creationId xmlns:p14="http://schemas.microsoft.com/office/powerpoint/2010/main" val="14271963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8"/>
          <p:cNvSpPr txBox="1">
            <a:spLocks noGrp="1"/>
          </p:cNvSpPr>
          <p:nvPr>
            <p:ph type="title"/>
          </p:nvPr>
        </p:nvSpPr>
        <p:spPr>
          <a:xfrm>
            <a:off x="334250" y="416550"/>
            <a:ext cx="84753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>
                <a:latin typeface="Oswald"/>
                <a:ea typeface="Oswald"/>
                <a:cs typeface="Oswald"/>
                <a:sym typeface="Oswald"/>
              </a:rPr>
              <a:t>Kennzahlen und Reporting: Deutschland </a:t>
            </a:r>
            <a:endParaRPr dirty="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93" name="Google Shape;193;p18"/>
          <p:cNvSpPr txBox="1"/>
          <p:nvPr/>
        </p:nvSpPr>
        <p:spPr>
          <a:xfrm>
            <a:off x="-100" y="4866600"/>
            <a:ext cx="4137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600">
                <a:solidFill>
                  <a:srgbClr val="999999"/>
                </a:solidFill>
              </a:rPr>
              <a:t>https://engineering.fb.com/2020/01/13/open-source/open-source-2019/</a:t>
            </a:r>
            <a:endParaRPr sz="600">
              <a:solidFill>
                <a:srgbClr val="999999"/>
              </a:solidFill>
            </a:endParaRPr>
          </a:p>
        </p:txBody>
      </p:sp>
      <p:sp>
        <p:nvSpPr>
          <p:cNvPr id="16" name="Google Shape;120;p15">
            <a:extLst>
              <a:ext uri="{FF2B5EF4-FFF2-40B4-BE49-F238E27FC236}">
                <a16:creationId xmlns:a16="http://schemas.microsoft.com/office/drawing/2014/main" id="{D5CF93C9-ADD4-1E40-8F0E-452B246CC37D}"/>
              </a:ext>
            </a:extLst>
          </p:cNvPr>
          <p:cNvSpPr/>
          <p:nvPr/>
        </p:nvSpPr>
        <p:spPr>
          <a:xfrm>
            <a:off x="-100" y="0"/>
            <a:ext cx="9144000" cy="3879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7" name="Google Shape;121;p15">
            <a:extLst>
              <a:ext uri="{FF2B5EF4-FFF2-40B4-BE49-F238E27FC236}">
                <a16:creationId xmlns:a16="http://schemas.microsoft.com/office/drawing/2014/main" id="{CC05F3A0-1155-1147-B9D3-51895C9412A7}"/>
              </a:ext>
            </a:extLst>
          </p:cNvPr>
          <p:cNvSpPr/>
          <p:nvPr/>
        </p:nvSpPr>
        <p:spPr>
          <a:xfrm>
            <a:off x="5423876" y="9708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AUFGABE C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8" name="Google Shape;122;p15">
            <a:extLst>
              <a:ext uri="{FF2B5EF4-FFF2-40B4-BE49-F238E27FC236}">
                <a16:creationId xmlns:a16="http://schemas.microsoft.com/office/drawing/2014/main" id="{DEA06C0E-4595-A64C-97CC-4C8EF517ADA5}"/>
              </a:ext>
            </a:extLst>
          </p:cNvPr>
          <p:cNvSpPr/>
          <p:nvPr/>
        </p:nvSpPr>
        <p:spPr>
          <a:xfrm>
            <a:off x="311700" y="99741"/>
            <a:ext cx="1704300" cy="191100"/>
          </a:xfrm>
          <a:prstGeom prst="homePlate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algn="ctr"/>
            <a:r>
              <a:rPr lang="de" sz="1200" dirty="0">
                <a:solidFill>
                  <a:srgbClr val="FFFFFF"/>
                </a:solidFill>
                <a:latin typeface="Oswald"/>
                <a:sym typeface="Oswald"/>
              </a:rPr>
              <a:t>MOTIVATION</a:t>
            </a:r>
            <a:endParaRPr sz="1200" dirty="0">
              <a:solidFill>
                <a:srgbClr val="FFFFFF"/>
              </a:solidFill>
              <a:latin typeface="Oswald"/>
              <a:sym typeface="Oswald"/>
            </a:endParaRPr>
          </a:p>
        </p:txBody>
      </p:sp>
      <p:sp>
        <p:nvSpPr>
          <p:cNvPr id="19" name="Google Shape;123;p15">
            <a:extLst>
              <a:ext uri="{FF2B5EF4-FFF2-40B4-BE49-F238E27FC236}">
                <a16:creationId xmlns:a16="http://schemas.microsoft.com/office/drawing/2014/main" id="{BBF235C8-223F-174D-9FE3-E2C68302D8EA}"/>
              </a:ext>
            </a:extLst>
          </p:cNvPr>
          <p:cNvSpPr/>
          <p:nvPr/>
        </p:nvSpPr>
        <p:spPr>
          <a:xfrm>
            <a:off x="2015759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8B9DC3"/>
          </a:solidFill>
          <a:ln w="9525" cap="flat" cmpd="sng">
            <a:solidFill>
              <a:srgbClr val="8B9DC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algn="ctr"/>
            <a:r>
              <a:rPr lang="de" sz="1200" dirty="0">
                <a:solidFill>
                  <a:srgbClr val="FFFFFF"/>
                </a:solidFill>
                <a:latin typeface="Oswald"/>
                <a:sym typeface="Oswald"/>
              </a:rPr>
              <a:t>AUFGABE A</a:t>
            </a:r>
            <a:endParaRPr sz="1200" dirty="0">
              <a:solidFill>
                <a:srgbClr val="FFFFFF"/>
              </a:solidFill>
              <a:latin typeface="Oswald"/>
              <a:sym typeface="Oswald"/>
            </a:endParaRPr>
          </a:p>
        </p:txBody>
      </p:sp>
      <p:sp>
        <p:nvSpPr>
          <p:cNvPr id="20" name="Google Shape;124;p15">
            <a:extLst>
              <a:ext uri="{FF2B5EF4-FFF2-40B4-BE49-F238E27FC236}">
                <a16:creationId xmlns:a16="http://schemas.microsoft.com/office/drawing/2014/main" id="{9CC1405B-0213-024E-B9EB-B565F7EC6B08}"/>
              </a:ext>
            </a:extLst>
          </p:cNvPr>
          <p:cNvSpPr/>
          <p:nvPr/>
        </p:nvSpPr>
        <p:spPr>
          <a:xfrm>
            <a:off x="3719817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AUFGABE B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1" name="Google Shape;125;p15">
            <a:extLst>
              <a:ext uri="{FF2B5EF4-FFF2-40B4-BE49-F238E27FC236}">
                <a16:creationId xmlns:a16="http://schemas.microsoft.com/office/drawing/2014/main" id="{10520E6F-7214-4F4C-B7C6-2E557D2568F6}"/>
              </a:ext>
            </a:extLst>
          </p:cNvPr>
          <p:cNvSpPr/>
          <p:nvPr/>
        </p:nvSpPr>
        <p:spPr>
          <a:xfrm>
            <a:off x="7127933" y="97055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ERKENNTNISSE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EA7609F8-D1A8-41C5-B825-82B3B26F0A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55834"/>
            <a:ext cx="4911031" cy="3032562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89C0376E-3143-49C3-A0CE-0DA2244335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4093" y="1621924"/>
            <a:ext cx="4051546" cy="2766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363722"/>
      </p:ext>
    </p:extLst>
  </p:cSld>
  <p:clrMapOvr>
    <a:masterClrMapping/>
  </p:clrMapOvr>
</p:sld>
</file>

<file path=ppt/theme/theme1.xml><?xml version="1.0" encoding="utf-8"?>
<a:theme xmlns:a="http://schemas.openxmlformats.org/drawingml/2006/main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1375</Words>
  <Application>Microsoft Macintosh PowerPoint</Application>
  <PresentationFormat>Bildschirmpräsentation (16:9)</PresentationFormat>
  <Paragraphs>359</Paragraphs>
  <Slides>27</Slides>
  <Notes>27</Notes>
  <HiddenSlides>10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27</vt:i4>
      </vt:variant>
    </vt:vector>
  </HeadingPairs>
  <TitlesOfParts>
    <vt:vector size="31" baseType="lpstr">
      <vt:lpstr>Arial</vt:lpstr>
      <vt:lpstr>Roboto</vt:lpstr>
      <vt:lpstr>Oswald</vt:lpstr>
      <vt:lpstr>Geometric</vt:lpstr>
      <vt:lpstr>PowerPoint-Präsentation</vt:lpstr>
      <vt:lpstr>Team</vt:lpstr>
      <vt:lpstr>AGENDA</vt:lpstr>
      <vt:lpstr>Problemstellung</vt:lpstr>
      <vt:lpstr>Visuelle Exploration – Erste Übersicht</vt:lpstr>
      <vt:lpstr>Datenbereinigung</vt:lpstr>
      <vt:lpstr>Kosten und Umsatz von Instafreight  in 2018 bis 2020 (in €) </vt:lpstr>
      <vt:lpstr>Kennzahlen und Reporting: Marge, Umsatz und Kosten</vt:lpstr>
      <vt:lpstr>Kennzahlen und Reporting: Deutschland </vt:lpstr>
      <vt:lpstr>Instafreight: Vorgegebene Prognose in Margin</vt:lpstr>
      <vt:lpstr>1. Zeitreihenanalyse:</vt:lpstr>
      <vt:lpstr>2. Zeitreihenanalyse:</vt:lpstr>
      <vt:lpstr>1. Dashboard</vt:lpstr>
      <vt:lpstr>2. Dashboard</vt:lpstr>
      <vt:lpstr>Erkenntnisse und Vorschläge</vt:lpstr>
      <vt:lpstr>Danke für Eure Aufmerksamkeit</vt:lpstr>
      <vt:lpstr>Back Up</vt:lpstr>
      <vt:lpstr>Concept Model</vt:lpstr>
      <vt:lpstr>Case Studies Approach </vt:lpstr>
      <vt:lpstr>Results - Reasons for Companies to Invest into OSS Projects</vt:lpstr>
      <vt:lpstr>What are the challenges for companies to invest into OSS projects?</vt:lpstr>
      <vt:lpstr>SUMMARY</vt:lpstr>
      <vt:lpstr>Source</vt:lpstr>
      <vt:lpstr>Backup</vt:lpstr>
      <vt:lpstr>Backup - Overview of Literature Review</vt:lpstr>
      <vt:lpstr>Backup - Literature Review Results 1</vt:lpstr>
      <vt:lpstr>RESULTS FROM CASE STUDIES: PYTORCH &amp; REACT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cp:lastModifiedBy>Anh-Thu Tran</cp:lastModifiedBy>
  <cp:revision>57</cp:revision>
  <dcterms:modified xsi:type="dcterms:W3CDTF">2021-02-15T10:56:55Z</dcterms:modified>
</cp:coreProperties>
</file>